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3"/>
  </p:notesMasterIdLst>
  <p:handoutMasterIdLst>
    <p:handoutMasterId r:id="rId24"/>
  </p:handoutMasterIdLst>
  <p:sldIdLst>
    <p:sldId id="256" r:id="rId5"/>
    <p:sldId id="776" r:id="rId6"/>
    <p:sldId id="711" r:id="rId7"/>
    <p:sldId id="785" r:id="rId8"/>
    <p:sldId id="841" r:id="rId9"/>
    <p:sldId id="850" r:id="rId10"/>
    <p:sldId id="851" r:id="rId11"/>
    <p:sldId id="852" r:id="rId12"/>
    <p:sldId id="853" r:id="rId13"/>
    <p:sldId id="854" r:id="rId14"/>
    <p:sldId id="855" r:id="rId15"/>
    <p:sldId id="857" r:id="rId16"/>
    <p:sldId id="856" r:id="rId17"/>
    <p:sldId id="858" r:id="rId18"/>
    <p:sldId id="859" r:id="rId19"/>
    <p:sldId id="860" r:id="rId20"/>
    <p:sldId id="861" r:id="rId21"/>
    <p:sldId id="784" r:id="rId22"/>
  </p:sldIdLst>
  <p:sldSz cx="9144000" cy="6858000" type="screen4x3"/>
  <p:notesSz cx="9928225" cy="6797675"/>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DCFD2"/>
    <a:srgbClr val="B2121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935" autoAdjust="0"/>
  </p:normalViewPr>
  <p:slideViewPr>
    <p:cSldViewPr>
      <p:cViewPr varScale="1">
        <p:scale>
          <a:sx n="79" d="100"/>
          <a:sy n="79" d="100"/>
        </p:scale>
        <p:origin x="1446"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13/07/2018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7/13/2018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13240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883233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190456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64402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240887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271372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72886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163581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291326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00057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402163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258219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00303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219834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55195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48122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14735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13.xml"/><Relationship Id="rId2"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14.xml"/><Relationship Id="rId5" Type="http://schemas.openxmlformats.org/officeDocument/2006/relationships/image" Target="../media/image3.jpeg"/><Relationship Id="rId4" Type="http://schemas.openxmlformats.org/officeDocument/2006/relationships/slide" Target="../slides/slide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14" name="Round Same Side Corner Rectangle 13">
            <a:hlinkClick r:id="rId2" action="ppaction://hlinksldjump"/>
          </p:cNvPr>
          <p:cNvSpPr/>
          <p:nvPr userDrawn="1"/>
        </p:nvSpPr>
        <p:spPr>
          <a:xfrm>
            <a:off x="6804248" y="620688"/>
            <a:ext cx="1008112"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Assessment</a:t>
            </a:r>
            <a:endParaRPr lang="en-GB" sz="11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133020" y="620688"/>
            <a:ext cx="147766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P2 – Game Proposal</a:t>
            </a:r>
            <a:endParaRPr lang="en-GB" sz="11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1645393" y="620688"/>
            <a:ext cx="1539909" cy="357190"/>
          </a:xfrm>
          <a:prstGeom prst="round2SameRect">
            <a:avLst/>
          </a:prstGeom>
          <a:gradFill>
            <a:gsLst>
              <a:gs pos="0">
                <a:schemeClr val="accent2">
                  <a:lumMod val="50000"/>
                </a:schemeClr>
              </a:gs>
              <a:gs pos="50000">
                <a:schemeClr val="accent2">
                  <a:lumMod val="75000"/>
                </a:schemeClr>
              </a:gs>
              <a:gs pos="70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M1 </a:t>
            </a:r>
            <a:r>
              <a:rPr lang="en-GB" sz="1100" b="1" dirty="0" smtClean="0">
                <a:latin typeface="Arial" panose="020B0604020202020204" pitchFamily="34" charset="0"/>
                <a:cs typeface="Arial" panose="020B0604020202020204" pitchFamily="34" charset="0"/>
              </a:rPr>
              <a:t>– </a:t>
            </a:r>
            <a:r>
              <a:rPr lang="en-GB" sz="1100" b="1" dirty="0" smtClean="0">
                <a:latin typeface="Arial" panose="020B0604020202020204" pitchFamily="34" charset="0"/>
                <a:cs typeface="Arial" panose="020B0604020202020204" pitchFamily="34" charset="0"/>
              </a:rPr>
              <a:t>Client Feedback</a:t>
            </a:r>
            <a:endParaRPr lang="en-GB" sz="1100" b="1"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35496" y="44624"/>
            <a:ext cx="7886110"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6376" y="-2406"/>
            <a:ext cx="1145845" cy="911126"/>
          </a:xfrm>
          <a:prstGeom prst="rect">
            <a:avLst/>
          </a:prstGeom>
        </p:spPr>
      </p:pic>
      <p:sp>
        <p:nvSpPr>
          <p:cNvPr id="8" name="Round Same Side Corner Rectangle 7">
            <a:hlinkClick r:id="rId6" action="ppaction://hlinksldjump"/>
          </p:cNvPr>
          <p:cNvSpPr/>
          <p:nvPr userDrawn="1"/>
        </p:nvSpPr>
        <p:spPr>
          <a:xfrm>
            <a:off x="5198944" y="620688"/>
            <a:ext cx="1570591"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P4 –</a:t>
            </a:r>
            <a:r>
              <a:rPr lang="en-GB" sz="1100" b="1" baseline="0" dirty="0" smtClean="0">
                <a:latin typeface="Arial" panose="020B0604020202020204" pitchFamily="34" charset="0"/>
                <a:cs typeface="Arial" panose="020B0604020202020204" pitchFamily="34" charset="0"/>
              </a:rPr>
              <a:t> </a:t>
            </a:r>
            <a:r>
              <a:rPr lang="en-GB" sz="1100" b="1" dirty="0" smtClean="0">
                <a:latin typeface="Arial" panose="020B0604020202020204" pitchFamily="34" charset="0"/>
                <a:cs typeface="Arial" panose="020B0604020202020204" pitchFamily="34" charset="0"/>
              </a:rPr>
              <a:t>Design Concept</a:t>
            </a:r>
            <a:endParaRPr lang="en-GB" sz="1100" b="1" dirty="0">
              <a:latin typeface="Arial" panose="020B0604020202020204" pitchFamily="34" charset="0"/>
              <a:cs typeface="Arial" panose="020B0604020202020204" pitchFamily="34" charset="0"/>
            </a:endParaRPr>
          </a:p>
        </p:txBody>
      </p:sp>
      <p:sp>
        <p:nvSpPr>
          <p:cNvPr id="9" name="Round Same Side Corner Rectangle 8">
            <a:hlinkClick r:id="rId7" action="ppaction://hlinksldjump"/>
          </p:cNvPr>
          <p:cNvSpPr/>
          <p:nvPr userDrawn="1"/>
        </p:nvSpPr>
        <p:spPr>
          <a:xfrm>
            <a:off x="3220015" y="620688"/>
            <a:ext cx="1944216"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P3 –</a:t>
            </a:r>
            <a:r>
              <a:rPr lang="en-GB" sz="1100" b="1" baseline="0" dirty="0" smtClean="0">
                <a:latin typeface="Arial" panose="020B0604020202020204" pitchFamily="34" charset="0"/>
                <a:cs typeface="Arial" panose="020B0604020202020204" pitchFamily="34" charset="0"/>
              </a:rPr>
              <a:t> </a:t>
            </a:r>
            <a:r>
              <a:rPr lang="en-GB" sz="1100" b="1" dirty="0" smtClean="0">
                <a:latin typeface="Arial" panose="020B0604020202020204" pitchFamily="34" charset="0"/>
                <a:cs typeface="Arial" panose="020B0604020202020204" pitchFamily="34" charset="0"/>
              </a:rPr>
              <a:t>Proposal Presentation</a:t>
            </a:r>
            <a:endParaRPr lang="en-GB" sz="11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33342" y="983578"/>
            <a:ext cx="8840139"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4"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assetstore.unity.com/lists/free-assets-34756" TargetMode="External"/><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unrealengine.com/marketplace/fre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898284"/>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LO2 - Produce a Game Design</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477328"/>
          </a:xfrm>
          <a:prstGeom prst="rect">
            <a:avLst/>
          </a:prstGeom>
          <a:noFill/>
        </p:spPr>
        <p:txBody>
          <a:bodyPr wrap="square" rtlCol="0">
            <a:spAutoFit/>
          </a:bodyPr>
          <a:lstStyle/>
          <a:p>
            <a:pPr algn="r"/>
            <a:r>
              <a:rPr lang="en-GB" sz="3000" b="1" dirty="0" smtClean="0"/>
              <a:t>OCR Level 02 – Cambridge Technical</a:t>
            </a:r>
            <a:endParaRPr lang="en-GB" sz="3000" b="1" dirty="0"/>
          </a:p>
          <a:p>
            <a:pPr algn="r"/>
            <a:r>
              <a:rPr lang="en-GB" sz="2800" dirty="0"/>
              <a:t> </a:t>
            </a:r>
            <a:r>
              <a:rPr lang="en-GB" sz="2800" b="1" dirty="0"/>
              <a:t>Unit </a:t>
            </a:r>
            <a:r>
              <a:rPr lang="en-GB" sz="2800" b="1" dirty="0" smtClean="0"/>
              <a:t>05 </a:t>
            </a:r>
            <a:r>
              <a:rPr lang="en-GB" sz="2800" b="1" dirty="0"/>
              <a:t>– Creating </a:t>
            </a:r>
            <a:r>
              <a:rPr lang="en-GB" sz="2800" b="1" dirty="0" smtClean="0"/>
              <a:t>Business Solutions</a:t>
            </a:r>
            <a:endParaRPr lang="en-GB" sz="2800" b="1" dirty="0"/>
          </a:p>
          <a:p>
            <a:pPr algn="r"/>
            <a:r>
              <a:rPr lang="en-GB" sz="3200" b="1" dirty="0" smtClean="0">
                <a:solidFill>
                  <a:schemeClr val="tx1">
                    <a:lumMod val="50000"/>
                    <a:lumOff val="50000"/>
                  </a:schemeClr>
                </a:solidFill>
              </a:rPr>
              <a:t>2016 Specification </a:t>
            </a:r>
            <a:r>
              <a:rPr lang="en-GB" sz="3200" b="1" dirty="0">
                <a:solidFill>
                  <a:schemeClr val="tx1">
                    <a:lumMod val="50000"/>
                    <a:lumOff val="50000"/>
                  </a:schemeClr>
                </a:solidFill>
              </a:rPr>
              <a:t>- L/615/1355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3" y="309942"/>
            <a:ext cx="1665629" cy="1599701"/>
          </a:xfrm>
          <a:prstGeom prst="rect">
            <a:avLst/>
          </a:prstGeom>
        </p:spPr>
      </p:pic>
      <p:pic>
        <p:nvPicPr>
          <p:cNvPr id="1026" name="Picture 2" descr="Image result for game design storybo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106018"/>
            <a:ext cx="6086380" cy="3123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820216" cy="5909310"/>
          </a:xfrm>
          <a:prstGeom prst="rect">
            <a:avLst/>
          </a:prstGeom>
        </p:spPr>
        <p:txBody>
          <a:bodyPr wrap="square">
            <a:spAutoFit/>
          </a:bodyPr>
          <a:lstStyle/>
          <a:p>
            <a:pPr>
              <a:buClr>
                <a:srgbClr val="C00000"/>
              </a:buClr>
              <a:buSzPct val="68000"/>
              <a:tabLst>
                <a:tab pos="722313" algn="l"/>
              </a:tabLst>
            </a:pPr>
            <a:r>
              <a:rPr lang="en-US" sz="1750" b="1" dirty="0">
                <a:solidFill>
                  <a:srgbClr val="FF0000"/>
                </a:solidFill>
              </a:rPr>
              <a:t>P2.1 – Task </a:t>
            </a:r>
            <a:r>
              <a:rPr lang="en-US" sz="1750" b="1" dirty="0" smtClean="0">
                <a:solidFill>
                  <a:srgbClr val="FF0000"/>
                </a:solidFill>
              </a:rPr>
              <a:t>03 </a:t>
            </a:r>
            <a:r>
              <a:rPr lang="en-US" sz="1750" b="1" dirty="0">
                <a:solidFill>
                  <a:srgbClr val="FF0000"/>
                </a:solidFill>
              </a:rPr>
              <a:t>– </a:t>
            </a:r>
            <a:r>
              <a:rPr lang="en-US" sz="1750" dirty="0">
                <a:solidFill>
                  <a:srgbClr val="FF0000"/>
                </a:solidFill>
              </a:rPr>
              <a:t>Create a proposal report that outlines the </a:t>
            </a:r>
            <a:r>
              <a:rPr lang="en-US" sz="1750" dirty="0" smtClean="0">
                <a:solidFill>
                  <a:srgbClr val="FF0000"/>
                </a:solidFill>
              </a:rPr>
              <a:t>Progression Levels, Scoring and Sound </a:t>
            </a:r>
            <a:r>
              <a:rPr lang="en-US" sz="1750" dirty="0">
                <a:solidFill>
                  <a:srgbClr val="FF0000"/>
                </a:solidFill>
              </a:rPr>
              <a:t>needs for the proposed game</a:t>
            </a:r>
            <a:r>
              <a:rPr lang="en-US" sz="1750" dirty="0" smtClean="0">
                <a:solidFill>
                  <a:srgbClr val="FF0000"/>
                </a:solidFill>
              </a:rPr>
              <a:t>.</a:t>
            </a:r>
            <a:endParaRPr lang="en-US" sz="1750" dirty="0" smtClean="0"/>
          </a:p>
          <a:p>
            <a:pPr marL="354013" indent="-354013">
              <a:buClr>
                <a:srgbClr val="C00000"/>
              </a:buClr>
              <a:buSzPct val="68000"/>
              <a:buFont typeface="Arial" panose="020B0604020202020204" pitchFamily="34" charset="0"/>
              <a:buChar char="►"/>
              <a:tabLst>
                <a:tab pos="722313" algn="l"/>
              </a:tabLst>
            </a:pPr>
            <a:r>
              <a:rPr lang="en-US" sz="1750" b="1" dirty="0" smtClean="0"/>
              <a:t>Progression / levels </a:t>
            </a:r>
            <a:r>
              <a:rPr lang="en-US" sz="1750" dirty="0" smtClean="0"/>
              <a:t>– Each level will be different and progression will be a matter of completing each level to move the plot along. The characters may gain new moral reward points for the good and bad actions they do as the game progresses which will change the way other characters react to them later in the game. This will allow the game to change with each new play.</a:t>
            </a:r>
            <a:endParaRPr lang="en-US" sz="1750" dirty="0"/>
          </a:p>
          <a:p>
            <a:pPr marL="354013" indent="-354013">
              <a:buClr>
                <a:srgbClr val="C00000"/>
              </a:buClr>
              <a:buSzPct val="68000"/>
              <a:buFont typeface="Arial" panose="020B0604020202020204" pitchFamily="34" charset="0"/>
              <a:buChar char="►"/>
              <a:tabLst>
                <a:tab pos="722313" algn="l"/>
              </a:tabLst>
            </a:pPr>
            <a:r>
              <a:rPr lang="en-US" sz="1750" b="1" dirty="0" smtClean="0"/>
              <a:t>Scoring</a:t>
            </a:r>
            <a:r>
              <a:rPr lang="en-US" sz="1750" dirty="0" smtClean="0"/>
              <a:t> – This will be done as items are collected in the game to help the characters progress and will be done more as items to be used than scores. As each level will be a little different, points may be rewarded for different achievements, not crashing in the chase sequences, reaching higher platforms in the platform sections. </a:t>
            </a:r>
            <a:endParaRPr lang="en-US" sz="1750" dirty="0"/>
          </a:p>
          <a:p>
            <a:pPr marL="354013" indent="-354013">
              <a:buClr>
                <a:srgbClr val="C00000"/>
              </a:buClr>
              <a:buSzPct val="68000"/>
              <a:buFont typeface="Arial" panose="020B0604020202020204" pitchFamily="34" charset="0"/>
              <a:buChar char="►"/>
              <a:tabLst>
                <a:tab pos="722313" algn="l"/>
              </a:tabLst>
            </a:pPr>
            <a:r>
              <a:rPr lang="en-US" sz="1750" b="1" dirty="0" smtClean="0"/>
              <a:t>Sound</a:t>
            </a:r>
            <a:r>
              <a:rPr lang="en-US" sz="1750" dirty="0" smtClean="0"/>
              <a:t> – The background music will be taken from the music of the movie, ‘You’ve got a friend in me’ etc. The voices of the characters will be from the film as well, Hanks, Tim Allen, Annie Potts etc. The added sounds will be recorded from reality to make them sound like the film.  </a:t>
            </a:r>
            <a:endParaRPr lang="en-US" sz="175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P2.1 </a:t>
            </a:r>
            <a:r>
              <a:rPr lang="en-GB" sz="3600" dirty="0" smtClean="0"/>
              <a:t>– </a:t>
            </a:r>
            <a:r>
              <a:rPr lang="en-GB" sz="3600" dirty="0" smtClean="0"/>
              <a:t>Game Concept Outline</a:t>
            </a:r>
            <a:endParaRPr lang="en-GB" sz="3200" dirty="0" smtClean="0"/>
          </a:p>
        </p:txBody>
      </p:sp>
      <p:pic>
        <p:nvPicPr>
          <p:cNvPr id="5122" name="Picture 2" descr="Tom Hanks 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99727" y="1052736"/>
            <a:ext cx="1892753" cy="20728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oy story 3 gam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020272" y="4518379"/>
            <a:ext cx="1872208" cy="21509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oy story 3 gam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020273" y="3206804"/>
            <a:ext cx="1872208" cy="123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9620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192689" cy="5647700"/>
          </a:xfrm>
          <a:prstGeom prst="rect">
            <a:avLst/>
          </a:prstGeom>
        </p:spPr>
        <p:txBody>
          <a:bodyPr wrap="square">
            <a:spAutoFit/>
          </a:bodyPr>
          <a:lstStyle/>
          <a:p>
            <a:pPr>
              <a:buClr>
                <a:srgbClr val="C00000"/>
              </a:buClr>
              <a:buSzPct val="68000"/>
              <a:tabLst>
                <a:tab pos="722313" algn="l"/>
              </a:tabLst>
            </a:pPr>
            <a:r>
              <a:rPr lang="en-US" sz="1900" b="1" dirty="0">
                <a:solidFill>
                  <a:srgbClr val="FF0000"/>
                </a:solidFill>
              </a:rPr>
              <a:t>P2.1 – Task </a:t>
            </a:r>
            <a:r>
              <a:rPr lang="en-US" sz="1900" b="1" dirty="0" smtClean="0">
                <a:solidFill>
                  <a:srgbClr val="FF0000"/>
                </a:solidFill>
              </a:rPr>
              <a:t>04 </a:t>
            </a:r>
            <a:r>
              <a:rPr lang="en-US" sz="1900" b="1" dirty="0">
                <a:solidFill>
                  <a:srgbClr val="FF0000"/>
                </a:solidFill>
              </a:rPr>
              <a:t>– </a:t>
            </a:r>
            <a:r>
              <a:rPr lang="en-US" sz="1900" dirty="0">
                <a:solidFill>
                  <a:srgbClr val="FF0000"/>
                </a:solidFill>
              </a:rPr>
              <a:t>Create a proposal report that outlines the </a:t>
            </a:r>
            <a:r>
              <a:rPr lang="en-US" sz="1900" dirty="0" smtClean="0">
                <a:solidFill>
                  <a:srgbClr val="FF0000"/>
                </a:solidFill>
              </a:rPr>
              <a:t>Control Method and Host Platform needs </a:t>
            </a:r>
            <a:r>
              <a:rPr lang="en-US" sz="1900" dirty="0">
                <a:solidFill>
                  <a:srgbClr val="FF0000"/>
                </a:solidFill>
              </a:rPr>
              <a:t>for the proposed game</a:t>
            </a:r>
            <a:r>
              <a:rPr lang="en-US" sz="1900" dirty="0" smtClean="0">
                <a:solidFill>
                  <a:srgbClr val="FF0000"/>
                </a:solidFill>
              </a:rPr>
              <a:t>.</a:t>
            </a:r>
            <a:endParaRPr lang="en-US" sz="1900" dirty="0" smtClean="0"/>
          </a:p>
          <a:p>
            <a:pPr marL="355600" indent="-355600">
              <a:buClr>
                <a:srgbClr val="C00000"/>
              </a:buClr>
              <a:buSzPct val="68000"/>
              <a:buFont typeface="Arial" panose="020B0604020202020204" pitchFamily="34" charset="0"/>
              <a:buChar char="►"/>
              <a:tabLst>
                <a:tab pos="722313" algn="l"/>
              </a:tabLst>
            </a:pPr>
            <a:r>
              <a:rPr lang="en-US" sz="1900" b="1" dirty="0" smtClean="0"/>
              <a:t>Control method </a:t>
            </a:r>
            <a:r>
              <a:rPr lang="en-US" sz="1900" dirty="0" smtClean="0"/>
              <a:t>– On Playstation and xBox, the control method will be with the joypads, the usual movement control, up, down etc. On PC the controls will be with keys and mouse. Because of the visual nature of the film and the game, there will need to be a camera control option to look around as this will suit the adventure searching elements of the game.</a:t>
            </a:r>
            <a:endParaRPr lang="en-US" sz="1900" dirty="0"/>
          </a:p>
          <a:p>
            <a:pPr marL="355600" indent="-355600">
              <a:buClr>
                <a:srgbClr val="C00000"/>
              </a:buClr>
              <a:buSzPct val="68000"/>
              <a:buFont typeface="Arial" panose="020B0604020202020204" pitchFamily="34" charset="0"/>
              <a:buChar char="►"/>
              <a:tabLst>
                <a:tab pos="722313" algn="l"/>
              </a:tabLst>
            </a:pPr>
            <a:r>
              <a:rPr lang="en-US" sz="1900" b="1" dirty="0" smtClean="0"/>
              <a:t>Host platform </a:t>
            </a:r>
            <a:r>
              <a:rPr lang="en-US" sz="1900" dirty="0" smtClean="0"/>
              <a:t>– The game will be available on console and PC, specifically because the visual elements on the game will require a high level of graphic ability not suited to handhelds of tablets. This will mean a bigger budget release of the game, linked to the film release and will need to contain most if not all of the film content.</a:t>
            </a:r>
          </a:p>
          <a:p>
            <a:pPr marL="355600" indent="-355600">
              <a:buClr>
                <a:srgbClr val="C00000"/>
              </a:buClr>
              <a:buSzPct val="68000"/>
              <a:buFont typeface="Arial" panose="020B0604020202020204" pitchFamily="34" charset="0"/>
              <a:buChar char="►"/>
              <a:tabLst>
                <a:tab pos="722313" algn="l"/>
              </a:tabLst>
            </a:pPr>
            <a:r>
              <a:rPr lang="en-US" sz="1900" dirty="0" smtClean="0"/>
              <a:t>This may also cater for a degree of merchandising to be sold with the game in bundle form.</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P2.1 </a:t>
            </a:r>
            <a:r>
              <a:rPr lang="en-GB" sz="3600" dirty="0" smtClean="0"/>
              <a:t>– </a:t>
            </a:r>
            <a:r>
              <a:rPr lang="en-GB" sz="3600" dirty="0" smtClean="0"/>
              <a:t>Game Concept Outline</a:t>
            </a:r>
            <a:endParaRPr lang="en-GB" sz="3200" dirty="0" smtClean="0"/>
          </a:p>
        </p:txBody>
      </p:sp>
      <p:pic>
        <p:nvPicPr>
          <p:cNvPr id="6146" name="Picture 2" descr="Image result for toy story 3 game ps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72200" y="1124743"/>
            <a:ext cx="2520280" cy="14728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oy story 3 game ps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72200" y="2636912"/>
            <a:ext cx="2520280" cy="20896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oy story 3 game merchandis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372200" y="4808867"/>
            <a:ext cx="2520280" cy="183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2389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115246"/>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920" dirty="0" smtClean="0"/>
              <a:t>Learners </a:t>
            </a:r>
            <a:r>
              <a:rPr lang="en-US" sz="1920" dirty="0"/>
              <a:t>are required to present the game concept to obtain feedback. The presentation can take any format but must give the stakeholders a good overview of the game content, how it will work and the decision making process behind the game concept. </a:t>
            </a:r>
            <a:endParaRPr lang="en-US" sz="1920" b="1" dirty="0" smtClean="0">
              <a:solidFill>
                <a:srgbClr val="FF0000"/>
              </a:solidFill>
            </a:endParaRPr>
          </a:p>
          <a:p>
            <a:pPr>
              <a:buClr>
                <a:srgbClr val="C00000"/>
              </a:buClr>
              <a:buSzPct val="68000"/>
              <a:tabLst>
                <a:tab pos="722313" algn="l"/>
              </a:tabLst>
            </a:pPr>
            <a:r>
              <a:rPr lang="en-US" sz="1920" b="1" dirty="0" smtClean="0">
                <a:solidFill>
                  <a:srgbClr val="FF0000"/>
                </a:solidFill>
              </a:rPr>
              <a:t>M1.1 – Task 05 – </a:t>
            </a:r>
            <a:r>
              <a:rPr lang="en-US" sz="1920" dirty="0" smtClean="0">
                <a:solidFill>
                  <a:srgbClr val="FF0000"/>
                </a:solidFill>
              </a:rPr>
              <a:t>Create a feedback questionnaire for the client based on the concept proposal.</a:t>
            </a:r>
          </a:p>
          <a:p>
            <a:pPr marL="342900" indent="-342900">
              <a:buClr>
                <a:srgbClr val="C00000"/>
              </a:buClr>
              <a:buSzPct val="68000"/>
              <a:buFont typeface="Arial" panose="020B0604020202020204" pitchFamily="34" charset="0"/>
              <a:buChar char="►"/>
              <a:tabLst>
                <a:tab pos="722313" algn="l"/>
              </a:tabLst>
            </a:pPr>
            <a:r>
              <a:rPr lang="en-US" sz="1920" dirty="0"/>
              <a:t>For the first part of this task, prepare a questionnaire with 10 questions, 6 with yes/no styled questions </a:t>
            </a:r>
            <a:r>
              <a:rPr lang="en-US" sz="1920" dirty="0" smtClean="0"/>
              <a:t>(specification of the game, genre, platform </a:t>
            </a:r>
            <a:r>
              <a:rPr lang="en-US" sz="1920" dirty="0"/>
              <a:t>e.g. </a:t>
            </a:r>
            <a:r>
              <a:rPr lang="en-US" sz="1920" dirty="0" smtClean="0"/>
              <a:t>graphic ability), </a:t>
            </a:r>
            <a:r>
              <a:rPr lang="en-US" sz="1920" dirty="0"/>
              <a:t>2 with feedback questions (why) and two with </a:t>
            </a:r>
            <a:r>
              <a:rPr lang="en-US" sz="1920" dirty="0" smtClean="0"/>
              <a:t>concept recommendation </a:t>
            </a:r>
            <a:r>
              <a:rPr lang="en-US" sz="1920" dirty="0"/>
              <a:t>questions</a:t>
            </a:r>
            <a:r>
              <a:rPr lang="en-US" sz="1920" dirty="0" smtClean="0"/>
              <a:t>.</a:t>
            </a:r>
          </a:p>
          <a:p>
            <a:pPr marL="800100" lvl="1" indent="-342900">
              <a:buFont typeface="Wingdings" panose="05000000000000000000" pitchFamily="2" charset="2"/>
              <a:buChar char="§"/>
            </a:pPr>
            <a:r>
              <a:rPr lang="en-GB" sz="1920" b="1" dirty="0" smtClean="0"/>
              <a:t>Stage</a:t>
            </a:r>
            <a:r>
              <a:rPr lang="en-GB" sz="1920" dirty="0" smtClean="0"/>
              <a:t> – What the levels should be like, how many, what format.</a:t>
            </a:r>
            <a:endParaRPr lang="en-GB" sz="1920" dirty="0"/>
          </a:p>
          <a:p>
            <a:pPr marL="800100" lvl="1" indent="-342900">
              <a:buFont typeface="Wingdings" panose="05000000000000000000" pitchFamily="2" charset="2"/>
              <a:buChar char="§"/>
            </a:pPr>
            <a:r>
              <a:rPr lang="en-GB" sz="1920" b="1" dirty="0" smtClean="0"/>
              <a:t>Characters</a:t>
            </a:r>
            <a:r>
              <a:rPr lang="en-GB" sz="1920" dirty="0" smtClean="0"/>
              <a:t> – Who, how and seen from what perspective (FPS or 2D)</a:t>
            </a:r>
            <a:endParaRPr lang="en-GB" sz="1920" dirty="0"/>
          </a:p>
          <a:p>
            <a:pPr marL="800100" lvl="1" indent="-342900">
              <a:buFont typeface="Wingdings" panose="05000000000000000000" pitchFamily="2" charset="2"/>
              <a:buChar char="§"/>
            </a:pPr>
            <a:r>
              <a:rPr lang="en-GB" sz="1920" b="1" dirty="0" smtClean="0"/>
              <a:t>Progression</a:t>
            </a:r>
            <a:r>
              <a:rPr lang="en-GB" sz="1920" dirty="0" smtClean="0"/>
              <a:t> – how does the client see the character progressing</a:t>
            </a:r>
            <a:endParaRPr lang="en-GB" sz="1920" dirty="0"/>
          </a:p>
          <a:p>
            <a:pPr marL="800100" lvl="1" indent="-342900">
              <a:buFont typeface="Wingdings" panose="05000000000000000000" pitchFamily="2" charset="2"/>
              <a:buChar char="§"/>
            </a:pPr>
            <a:r>
              <a:rPr lang="en-GB" sz="1920" b="1" dirty="0" smtClean="0"/>
              <a:t>Scoring</a:t>
            </a:r>
            <a:r>
              <a:rPr lang="en-GB" sz="1920" dirty="0" smtClean="0"/>
              <a:t> – Mechanisms, power ups or levelling up.</a:t>
            </a:r>
            <a:endParaRPr lang="en-GB" sz="1920" dirty="0"/>
          </a:p>
          <a:p>
            <a:pPr marL="800100" lvl="1" indent="-342900">
              <a:buFont typeface="Wingdings" panose="05000000000000000000" pitchFamily="2" charset="2"/>
              <a:buChar char="§"/>
            </a:pPr>
            <a:r>
              <a:rPr lang="en-GB" sz="1920" b="1" dirty="0" smtClean="0"/>
              <a:t>Fun</a:t>
            </a:r>
            <a:r>
              <a:rPr lang="en-GB" sz="1920" dirty="0" smtClean="0"/>
              <a:t> – what level of seriousness does the client expect.</a:t>
            </a:r>
            <a:endParaRPr lang="en-GB" sz="1920" dirty="0"/>
          </a:p>
          <a:p>
            <a:pPr marL="800100" lvl="1" indent="-342900">
              <a:buFont typeface="Wingdings" panose="05000000000000000000" pitchFamily="2" charset="2"/>
              <a:buChar char="§"/>
            </a:pPr>
            <a:r>
              <a:rPr lang="en-GB" sz="1920" b="1" dirty="0" smtClean="0"/>
              <a:t>Suitability </a:t>
            </a:r>
            <a:r>
              <a:rPr lang="en-GB" sz="1920" b="1" dirty="0"/>
              <a:t>for target </a:t>
            </a:r>
            <a:r>
              <a:rPr lang="en-GB" sz="1920" b="1" dirty="0" smtClean="0"/>
              <a:t>audience </a:t>
            </a:r>
            <a:r>
              <a:rPr lang="en-GB" sz="1920" dirty="0" smtClean="0"/>
              <a:t>– Age range and content suitable</a:t>
            </a:r>
            <a:endParaRPr lang="en-GB" sz="1920" dirty="0"/>
          </a:p>
          <a:p>
            <a:pPr>
              <a:buClr>
                <a:srgbClr val="C00000"/>
              </a:buClr>
              <a:buSzPct val="68000"/>
              <a:tabLst>
                <a:tab pos="722313" algn="l"/>
              </a:tabLst>
            </a:pPr>
            <a:r>
              <a:rPr lang="en-US" sz="1920" b="1" dirty="0" smtClean="0">
                <a:solidFill>
                  <a:srgbClr val="FF0000"/>
                </a:solidFill>
              </a:rPr>
              <a:t>M1.2 – Task 06 </a:t>
            </a:r>
            <a:r>
              <a:rPr lang="en-US" sz="1920" dirty="0" smtClean="0">
                <a:solidFill>
                  <a:srgbClr val="FF0000"/>
                </a:solidFill>
              </a:rPr>
              <a:t>- Gain Feedback from the client on the Concept Specification</a:t>
            </a:r>
            <a:endParaRPr lang="en-US" sz="1920" dirty="0">
              <a:solidFill>
                <a:srgbClr val="FF0000"/>
              </a:solidFill>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000" dirty="0" smtClean="0"/>
              <a:t>M1 </a:t>
            </a:r>
            <a:r>
              <a:rPr lang="en-GB" sz="4000" dirty="0" smtClean="0"/>
              <a:t>– </a:t>
            </a:r>
            <a:r>
              <a:rPr lang="en-GB" sz="4000" dirty="0" smtClean="0"/>
              <a:t>Gain Feedback from the Client</a:t>
            </a:r>
            <a:endParaRPr lang="en-GB" sz="3600" dirty="0" smtClean="0"/>
          </a:p>
        </p:txBody>
      </p:sp>
    </p:spTree>
    <p:extLst>
      <p:ext uri="{BB962C8B-B14F-4D97-AF65-F5344CB8AC3E}">
        <p14:creationId xmlns:p14="http://schemas.microsoft.com/office/powerpoint/2010/main" val="54128886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755422"/>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300" dirty="0" smtClean="0"/>
              <a:t>Learners </a:t>
            </a:r>
            <a:r>
              <a:rPr lang="en-US" sz="2300" dirty="0"/>
              <a:t>are required to present the game concept to obtain feedback. The presentation can take any format but must give the stakeholders a good overview of the game content, how it will work and the decision making process behind the game concept. </a:t>
            </a:r>
            <a:endParaRPr lang="en-US" sz="2300" b="1" dirty="0" smtClean="0">
              <a:solidFill>
                <a:srgbClr val="FF0000"/>
              </a:solidFill>
            </a:endParaRPr>
          </a:p>
          <a:p>
            <a:pPr>
              <a:buClr>
                <a:srgbClr val="C00000"/>
              </a:buClr>
              <a:buSzPct val="68000"/>
              <a:tabLst>
                <a:tab pos="722313" algn="l"/>
              </a:tabLst>
            </a:pPr>
            <a:r>
              <a:rPr lang="en-US" sz="2300" b="1" dirty="0" smtClean="0">
                <a:solidFill>
                  <a:srgbClr val="FF0000"/>
                </a:solidFill>
              </a:rPr>
              <a:t>P3.1 </a:t>
            </a:r>
            <a:r>
              <a:rPr lang="en-US" sz="2300" b="1" dirty="0">
                <a:solidFill>
                  <a:srgbClr val="FF0000"/>
                </a:solidFill>
              </a:rPr>
              <a:t>– Task </a:t>
            </a:r>
            <a:r>
              <a:rPr lang="en-US" sz="2300" b="1" dirty="0" smtClean="0">
                <a:solidFill>
                  <a:srgbClr val="FF0000"/>
                </a:solidFill>
              </a:rPr>
              <a:t>07 </a:t>
            </a:r>
            <a:r>
              <a:rPr lang="en-US" sz="2300" b="1" dirty="0">
                <a:solidFill>
                  <a:srgbClr val="FF0000"/>
                </a:solidFill>
              </a:rPr>
              <a:t>– </a:t>
            </a:r>
            <a:r>
              <a:rPr lang="en-US" sz="2300" dirty="0" smtClean="0">
                <a:solidFill>
                  <a:srgbClr val="FF0000"/>
                </a:solidFill>
              </a:rPr>
              <a:t>Present the concept to the stakeholder</a:t>
            </a:r>
            <a:endParaRPr lang="en-US" sz="2300" dirty="0" smtClean="0"/>
          </a:p>
          <a:p>
            <a:pPr marL="354013" lvl="1" indent="-342900">
              <a:buClr>
                <a:srgbClr val="C00000"/>
              </a:buClr>
              <a:buSzPct val="68000"/>
              <a:buFont typeface="Arial" panose="020B0604020202020204" pitchFamily="34" charset="0"/>
              <a:buChar char="►"/>
            </a:pPr>
            <a:r>
              <a:rPr lang="en-IE" sz="2300" dirty="0" smtClean="0"/>
              <a:t>The presentation needs to be broken down into the following sections for the client.</a:t>
            </a:r>
            <a:endParaRPr lang="en-GB" sz="2300" dirty="0" smtClean="0"/>
          </a:p>
          <a:p>
            <a:pPr marL="800100" lvl="1" indent="-342900">
              <a:buFont typeface="Wingdings" panose="05000000000000000000" pitchFamily="2" charset="2"/>
              <a:buChar char="§"/>
            </a:pPr>
            <a:r>
              <a:rPr lang="en-GB" sz="2300" dirty="0" smtClean="0"/>
              <a:t>Overview </a:t>
            </a:r>
            <a:r>
              <a:rPr lang="en-GB" sz="2300" dirty="0"/>
              <a:t>of concept</a:t>
            </a:r>
          </a:p>
          <a:p>
            <a:pPr marL="800100" lvl="1" indent="-342900">
              <a:buFont typeface="Wingdings" panose="05000000000000000000" pitchFamily="2" charset="2"/>
              <a:buChar char="§"/>
            </a:pPr>
            <a:r>
              <a:rPr lang="en-GB" sz="2300" dirty="0" smtClean="0"/>
              <a:t>Visualisation</a:t>
            </a:r>
            <a:endParaRPr lang="en-GB" sz="2300" dirty="0"/>
          </a:p>
          <a:p>
            <a:pPr marL="800100" lvl="1" indent="-342900">
              <a:buFont typeface="Wingdings" panose="05000000000000000000" pitchFamily="2" charset="2"/>
              <a:buChar char="§"/>
            </a:pPr>
            <a:r>
              <a:rPr lang="en-GB" sz="2300" dirty="0" smtClean="0"/>
              <a:t>Reasons </a:t>
            </a:r>
            <a:r>
              <a:rPr lang="en-GB" sz="2300" dirty="0"/>
              <a:t>for decisions made</a:t>
            </a:r>
          </a:p>
          <a:p>
            <a:pPr marL="800100" lvl="1" indent="-342900">
              <a:buFont typeface="Wingdings" panose="05000000000000000000" pitchFamily="2" charset="2"/>
              <a:buChar char="§"/>
            </a:pPr>
            <a:r>
              <a:rPr lang="en-GB" sz="2300" dirty="0" smtClean="0"/>
              <a:t>Available </a:t>
            </a:r>
            <a:r>
              <a:rPr lang="en-GB" sz="2300" dirty="0"/>
              <a:t>options</a:t>
            </a:r>
          </a:p>
          <a:p>
            <a:pPr marL="800100" lvl="1" indent="-342900">
              <a:buFont typeface="Wingdings" panose="05000000000000000000" pitchFamily="2" charset="2"/>
              <a:buChar char="§"/>
            </a:pPr>
            <a:r>
              <a:rPr lang="en-GB" sz="2300" dirty="0" smtClean="0"/>
              <a:t>Viability </a:t>
            </a:r>
            <a:r>
              <a:rPr lang="en-GB" sz="2300" dirty="0"/>
              <a:t>of design</a:t>
            </a:r>
          </a:p>
          <a:p>
            <a:pPr marL="800100" lvl="1" indent="-342900">
              <a:buFont typeface="Wingdings" panose="05000000000000000000" pitchFamily="2" charset="2"/>
              <a:buChar char="§"/>
            </a:pPr>
            <a:r>
              <a:rPr lang="en-GB" sz="2300" dirty="0" smtClean="0"/>
              <a:t>Resources </a:t>
            </a:r>
            <a:r>
              <a:rPr lang="en-GB" sz="2300" dirty="0"/>
              <a:t>required</a:t>
            </a:r>
          </a:p>
          <a:p>
            <a:pPr marL="342900" indent="-342900">
              <a:buClr>
                <a:srgbClr val="C00000"/>
              </a:buClr>
              <a:buSzPct val="68000"/>
              <a:buFont typeface="Arial" panose="020B0604020202020204" pitchFamily="34" charset="0"/>
              <a:buChar char="►"/>
              <a:tabLst>
                <a:tab pos="722313" algn="l"/>
              </a:tabLst>
            </a:pPr>
            <a:r>
              <a:rPr lang="en-US" sz="2300" dirty="0" smtClean="0"/>
              <a:t>The </a:t>
            </a:r>
            <a:r>
              <a:rPr lang="en-US" sz="2300" dirty="0"/>
              <a:t>feedback can be through written questionnaires or verbal. If verbal, there should be some form of audio/video recording</a:t>
            </a:r>
            <a:r>
              <a:rPr lang="en-US" sz="2300" dirty="0" smtClean="0"/>
              <a:t>.</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000" dirty="0" smtClean="0"/>
              <a:t>P3 </a:t>
            </a:r>
            <a:r>
              <a:rPr lang="en-GB" sz="4000" dirty="0" smtClean="0"/>
              <a:t>– </a:t>
            </a:r>
            <a:r>
              <a:rPr lang="en-GB" sz="4000" dirty="0" smtClean="0"/>
              <a:t>Presenting the Game Concept</a:t>
            </a:r>
            <a:endParaRPr lang="en-GB" sz="3600" dirty="0" smtClean="0"/>
          </a:p>
        </p:txBody>
      </p:sp>
      <p:pic>
        <p:nvPicPr>
          <p:cNvPr id="8194" name="Picture 2" descr="Image result for toy story 3 game merchandi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565" y="3742292"/>
            <a:ext cx="3889915" cy="218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81231"/>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693866"/>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820" dirty="0" smtClean="0"/>
              <a:t>For </a:t>
            </a:r>
            <a:r>
              <a:rPr lang="en-US" sz="1820" b="1" dirty="0" smtClean="0"/>
              <a:t>P4</a:t>
            </a:r>
            <a:r>
              <a:rPr lang="en-US" sz="1820" dirty="0" smtClean="0"/>
              <a:t>, you </a:t>
            </a:r>
            <a:r>
              <a:rPr lang="en-US" sz="1820" dirty="0"/>
              <a:t>are required to produce the design for </a:t>
            </a:r>
            <a:r>
              <a:rPr lang="en-US" sz="1820" dirty="0" smtClean="0"/>
              <a:t>the </a:t>
            </a:r>
            <a:r>
              <a:rPr lang="en-US" sz="1820" dirty="0"/>
              <a:t>game concept taking into account the stakeholder feedback. The design should be sufficiently </a:t>
            </a:r>
            <a:r>
              <a:rPr lang="en-US" sz="1820" dirty="0" smtClean="0"/>
              <a:t>detailed </a:t>
            </a:r>
            <a:r>
              <a:rPr lang="en-US" sz="1820" dirty="0"/>
              <a:t>to allow a third party to develop the game. The design documentation selected is </a:t>
            </a:r>
            <a:r>
              <a:rPr lang="en-US" sz="1820" dirty="0" smtClean="0"/>
              <a:t>flexible.</a:t>
            </a:r>
          </a:p>
          <a:p>
            <a:pPr marL="355600" indent="-355600">
              <a:buClr>
                <a:srgbClr val="C00000"/>
              </a:buClr>
              <a:buSzPct val="68000"/>
              <a:buFont typeface="Arial" panose="020B0604020202020204" pitchFamily="34" charset="0"/>
              <a:buChar char="►"/>
              <a:tabLst>
                <a:tab pos="722313" algn="l"/>
              </a:tabLst>
            </a:pPr>
            <a:r>
              <a:rPr lang="en-US" sz="1820" dirty="0" smtClean="0"/>
              <a:t>For this task you are required to produce evidence of concepts from the list below:</a:t>
            </a:r>
          </a:p>
          <a:p>
            <a:pPr marL="800100" lvl="1" indent="-342900">
              <a:buFont typeface="Wingdings" panose="05000000000000000000" pitchFamily="2" charset="2"/>
              <a:buChar char="§"/>
            </a:pPr>
            <a:r>
              <a:rPr lang="en-US" sz="1820" dirty="0" smtClean="0"/>
              <a:t>Choice </a:t>
            </a:r>
            <a:r>
              <a:rPr lang="en-US" sz="1820" dirty="0"/>
              <a:t>of software for game development</a:t>
            </a:r>
          </a:p>
          <a:p>
            <a:pPr marL="800100" lvl="1" indent="-342900">
              <a:buFont typeface="Wingdings" panose="05000000000000000000" pitchFamily="2" charset="2"/>
              <a:buChar char="§"/>
            </a:pPr>
            <a:r>
              <a:rPr lang="en-GB" sz="1820" dirty="0" smtClean="0"/>
              <a:t>Pseudocode</a:t>
            </a:r>
            <a:endParaRPr lang="en-GB" sz="1820" dirty="0"/>
          </a:p>
          <a:p>
            <a:pPr marL="800100" lvl="1" indent="-342900">
              <a:buFont typeface="Wingdings" panose="05000000000000000000" pitchFamily="2" charset="2"/>
              <a:buChar char="§"/>
            </a:pPr>
            <a:r>
              <a:rPr lang="en-GB" sz="1820" dirty="0" smtClean="0"/>
              <a:t>Storyboard</a:t>
            </a:r>
            <a:endParaRPr lang="en-GB" sz="1820" dirty="0"/>
          </a:p>
          <a:p>
            <a:pPr marL="800100" lvl="1" indent="-342900">
              <a:buFont typeface="Wingdings" panose="05000000000000000000" pitchFamily="2" charset="2"/>
              <a:buChar char="§"/>
            </a:pPr>
            <a:r>
              <a:rPr lang="en-GB" sz="1820" dirty="0" smtClean="0"/>
              <a:t>Mood </a:t>
            </a:r>
            <a:r>
              <a:rPr lang="en-GB" sz="1820" dirty="0"/>
              <a:t>board</a:t>
            </a:r>
          </a:p>
          <a:p>
            <a:pPr marL="800100" lvl="1" indent="-342900">
              <a:buFont typeface="Wingdings" panose="05000000000000000000" pitchFamily="2" charset="2"/>
              <a:buChar char="§"/>
            </a:pPr>
            <a:r>
              <a:rPr lang="en-GB" sz="1820" dirty="0" smtClean="0"/>
              <a:t>Help</a:t>
            </a:r>
            <a:endParaRPr lang="en-GB" sz="1820" dirty="0"/>
          </a:p>
          <a:p>
            <a:pPr marL="800100" lvl="1" indent="-342900">
              <a:buFont typeface="Wingdings" panose="05000000000000000000" pitchFamily="2" charset="2"/>
              <a:buChar char="§"/>
            </a:pPr>
            <a:r>
              <a:rPr lang="en-GB" sz="1820" dirty="0" smtClean="0"/>
              <a:t>Assets</a:t>
            </a:r>
            <a:endParaRPr lang="en-US" sz="1820" dirty="0"/>
          </a:p>
          <a:p>
            <a:pPr marL="355600" indent="-355600">
              <a:buClr>
                <a:srgbClr val="C00000"/>
              </a:buClr>
              <a:buSzPct val="68000"/>
              <a:buFont typeface="Arial" panose="020B0604020202020204" pitchFamily="34" charset="0"/>
              <a:buChar char="►"/>
              <a:tabLst>
                <a:tab pos="722313" algn="l"/>
              </a:tabLst>
            </a:pPr>
            <a:r>
              <a:rPr lang="en-US" sz="1820" dirty="0" smtClean="0"/>
              <a:t>For each of these there should be some evidence of the production so that the game can be made based on these concepts.</a:t>
            </a:r>
          </a:p>
          <a:p>
            <a:pPr marL="355600" indent="-355600">
              <a:buClr>
                <a:srgbClr val="C00000"/>
              </a:buClr>
              <a:buSzPct val="68000"/>
              <a:buFont typeface="Arial" panose="020B0604020202020204" pitchFamily="34" charset="0"/>
              <a:buChar char="►"/>
              <a:tabLst>
                <a:tab pos="722313" algn="l"/>
              </a:tabLst>
            </a:pPr>
            <a:r>
              <a:rPr lang="en-US" sz="1820" dirty="0"/>
              <a:t>Choice of software for game </a:t>
            </a:r>
            <a:r>
              <a:rPr lang="en-US" sz="1820" dirty="0" smtClean="0"/>
              <a:t>development</a:t>
            </a:r>
            <a:r>
              <a:rPr lang="en-US" sz="1820" dirty="0"/>
              <a:t> </a:t>
            </a:r>
            <a:r>
              <a:rPr lang="en-US" sz="1820" dirty="0" smtClean="0"/>
              <a:t>-  Look at the different choices of game producing software and decide with explanations on which one would be best suited for the purpose of producing this particular game.</a:t>
            </a:r>
          </a:p>
          <a:p>
            <a:pPr marL="355600" indent="-355600">
              <a:buClr>
                <a:srgbClr val="C00000"/>
              </a:buClr>
              <a:buSzPct val="68000"/>
              <a:buFont typeface="Arial" panose="020B0604020202020204" pitchFamily="34" charset="0"/>
              <a:buChar char="►"/>
              <a:tabLst>
                <a:tab pos="722313" algn="l"/>
              </a:tabLst>
            </a:pPr>
            <a:r>
              <a:rPr lang="en-US" sz="1820" dirty="0" smtClean="0"/>
              <a:t>Look at Unity, Unreal, Cry, Scratch, </a:t>
            </a:r>
            <a:r>
              <a:rPr lang="en-US" sz="1820" dirty="0" err="1" smtClean="0"/>
              <a:t>GameMaker</a:t>
            </a:r>
            <a:r>
              <a:rPr lang="en-US" sz="1820" dirty="0" smtClean="0"/>
              <a:t>. Evidence your findings.</a:t>
            </a:r>
          </a:p>
          <a:p>
            <a:pPr>
              <a:buClr>
                <a:srgbClr val="C00000"/>
              </a:buClr>
              <a:buSzPct val="68000"/>
              <a:tabLst>
                <a:tab pos="722313" algn="l"/>
              </a:tabLst>
            </a:pPr>
            <a:r>
              <a:rPr lang="en-US" sz="1820" b="1" dirty="0" smtClean="0">
                <a:solidFill>
                  <a:srgbClr val="FF0000"/>
                </a:solidFill>
              </a:rPr>
              <a:t>P4.1 – Task 08 –</a:t>
            </a:r>
            <a:r>
              <a:rPr lang="en-US" sz="1820" dirty="0" smtClean="0">
                <a:solidFill>
                  <a:srgbClr val="FF0000"/>
                </a:solidFill>
              </a:rPr>
              <a:t> Create a report that explains your choice of game development software.</a:t>
            </a:r>
            <a:endParaRPr lang="en-US" sz="1820" dirty="0">
              <a:solidFill>
                <a:srgbClr val="FF0000"/>
              </a:solidFill>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000" dirty="0" smtClean="0"/>
              <a:t>P4 </a:t>
            </a:r>
            <a:r>
              <a:rPr lang="en-GB" sz="4000" dirty="0" smtClean="0"/>
              <a:t>– </a:t>
            </a:r>
            <a:r>
              <a:rPr lang="en-GB" sz="4000" dirty="0" smtClean="0"/>
              <a:t>Design Production - Software</a:t>
            </a:r>
            <a:endParaRPr lang="en-GB" sz="3600" dirty="0" smtClean="0"/>
          </a:p>
        </p:txBody>
      </p:sp>
      <p:pic>
        <p:nvPicPr>
          <p:cNvPr id="10242" name="Picture 2" descr="Image result for unity game scr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205" y="2492896"/>
            <a:ext cx="331227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0340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4752529" cy="5693866"/>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820" b="1" dirty="0" smtClean="0"/>
              <a:t>Pseudocode </a:t>
            </a:r>
            <a:r>
              <a:rPr lang="en-US" sz="1820" dirty="0" smtClean="0"/>
              <a:t>– Create 3 flow chart diagrams that explains some of the procedures that the game will need to take when the character moves or interacts with an object. Make these varied so a programmer might be able to write in the pseudo code and instruction set on how to make the character do things.</a:t>
            </a:r>
          </a:p>
          <a:p>
            <a:pPr marL="355600" indent="-355600">
              <a:buClr>
                <a:srgbClr val="C00000"/>
              </a:buClr>
              <a:buSzPct val="68000"/>
              <a:buFont typeface="Arial" panose="020B0604020202020204" pitchFamily="34" charset="0"/>
              <a:buChar char="►"/>
              <a:tabLst>
                <a:tab pos="722313" algn="l"/>
              </a:tabLst>
            </a:pPr>
            <a:r>
              <a:rPr lang="en-US" sz="1820" b="1" dirty="0" smtClean="0"/>
              <a:t>Help </a:t>
            </a:r>
            <a:r>
              <a:rPr lang="en-US" sz="1820" dirty="0" smtClean="0"/>
              <a:t>– In your report explain the help procedures your game should include to benefit progress with the players. Explain if this help will be in the manual, online or in-game, what method this help will take, how many clues will you give such as tool explanations or how to control the character.</a:t>
            </a:r>
          </a:p>
          <a:p>
            <a:pPr>
              <a:buClr>
                <a:srgbClr val="C00000"/>
              </a:buClr>
              <a:buSzPct val="68000"/>
              <a:tabLst>
                <a:tab pos="722313" algn="l"/>
              </a:tabLst>
            </a:pPr>
            <a:r>
              <a:rPr lang="en-US" sz="1820" b="1" dirty="0" smtClean="0">
                <a:solidFill>
                  <a:srgbClr val="FF0000"/>
                </a:solidFill>
              </a:rPr>
              <a:t>P4.2 – Task 09 –</a:t>
            </a:r>
            <a:r>
              <a:rPr lang="en-US" sz="1820" dirty="0" smtClean="0">
                <a:solidFill>
                  <a:srgbClr val="FF0000"/>
                </a:solidFill>
              </a:rPr>
              <a:t> Create a report that explains your choice of Help features and Pseudocode actions.</a:t>
            </a:r>
            <a:endParaRPr lang="en-US" sz="1820" dirty="0">
              <a:solidFill>
                <a:srgbClr val="FF0000"/>
              </a:solidFill>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2800" dirty="0" smtClean="0"/>
              <a:t>P4 </a:t>
            </a:r>
            <a:r>
              <a:rPr lang="en-GB" sz="2800" dirty="0" smtClean="0"/>
              <a:t>– </a:t>
            </a:r>
            <a:r>
              <a:rPr lang="en-GB" sz="2800" dirty="0" smtClean="0"/>
              <a:t>Design Production – Pseudocode and Help</a:t>
            </a:r>
            <a:endParaRPr lang="en-GB" sz="2400" dirty="0" smtClean="0"/>
          </a:p>
        </p:txBody>
      </p:sp>
      <p:pic>
        <p:nvPicPr>
          <p:cNvPr id="9218" name="Picture 2" descr="Image result for game design Pseudo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046341"/>
            <a:ext cx="3944963" cy="29324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in game hel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4077072"/>
            <a:ext cx="3944963" cy="236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87605"/>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5082627" cy="5647700"/>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900" b="1" dirty="0" smtClean="0"/>
              <a:t>Storyboard – </a:t>
            </a:r>
            <a:r>
              <a:rPr lang="en-US" sz="1900" dirty="0" smtClean="0"/>
              <a:t>Create a storyboard of at least 6 scenes that will demonstrate how the character performs an action or interacts with another character.</a:t>
            </a:r>
          </a:p>
          <a:p>
            <a:pPr marL="355600" indent="-355600">
              <a:buClr>
                <a:srgbClr val="C00000"/>
              </a:buClr>
              <a:buSzPct val="68000"/>
              <a:buFont typeface="Arial" panose="020B0604020202020204" pitchFamily="34" charset="0"/>
              <a:buChar char="►"/>
              <a:tabLst>
                <a:tab pos="722313" algn="l"/>
              </a:tabLst>
            </a:pPr>
            <a:r>
              <a:rPr lang="en-US" sz="1900" dirty="0" smtClean="0"/>
              <a:t>Choose a scene that you consider important. For mine it might be when Woody uses Buzz to be flown to a higher level in the game, and how he is called, used and disposed of after the event.</a:t>
            </a:r>
            <a:endParaRPr lang="en-US" sz="1900" dirty="0"/>
          </a:p>
          <a:p>
            <a:pPr marL="355600" indent="-355600">
              <a:buClr>
                <a:srgbClr val="C00000"/>
              </a:buClr>
              <a:buSzPct val="68000"/>
              <a:buFont typeface="Arial" panose="020B0604020202020204" pitchFamily="34" charset="0"/>
              <a:buChar char="►"/>
              <a:tabLst>
                <a:tab pos="722313" algn="l"/>
              </a:tabLst>
            </a:pPr>
            <a:r>
              <a:rPr lang="en-US" sz="1900" b="1" dirty="0"/>
              <a:t>Mood </a:t>
            </a:r>
            <a:r>
              <a:rPr lang="en-US" sz="1900" b="1" dirty="0" smtClean="0"/>
              <a:t>board – </a:t>
            </a:r>
            <a:r>
              <a:rPr lang="en-US" sz="1900" dirty="0" smtClean="0"/>
              <a:t>This is a page of images and text that helps the programmer get an idea of what to use when creating the assets for the game. Use internet research for the movie and create a mood board of the scenes and characters for the programmer to help create.</a:t>
            </a:r>
            <a:endParaRPr lang="en-US" sz="1900" dirty="0"/>
          </a:p>
          <a:p>
            <a:pPr>
              <a:buClr>
                <a:srgbClr val="C00000"/>
              </a:buClr>
              <a:buSzPct val="68000"/>
              <a:tabLst>
                <a:tab pos="722313" algn="l"/>
              </a:tabLst>
            </a:pPr>
            <a:r>
              <a:rPr lang="en-US" sz="1900" b="1" dirty="0" smtClean="0">
                <a:solidFill>
                  <a:srgbClr val="FF0000"/>
                </a:solidFill>
              </a:rPr>
              <a:t>P4.3 – Task 10 –</a:t>
            </a:r>
            <a:r>
              <a:rPr lang="en-US" sz="1900" dirty="0" smtClean="0">
                <a:solidFill>
                  <a:srgbClr val="FF0000"/>
                </a:solidFill>
              </a:rPr>
              <a:t> Create a report that showcases your storyboards and mood board for the game.</a:t>
            </a:r>
            <a:endParaRPr lang="en-US" sz="1900" dirty="0">
              <a:solidFill>
                <a:srgbClr val="FF0000"/>
              </a:solidFill>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2800" dirty="0" smtClean="0"/>
              <a:t>P4 </a:t>
            </a:r>
            <a:r>
              <a:rPr lang="en-GB" sz="2800" dirty="0" smtClean="0"/>
              <a:t>– </a:t>
            </a:r>
            <a:r>
              <a:rPr lang="en-GB" sz="2800" dirty="0" smtClean="0"/>
              <a:t>Design Production – Pseudocode and Help</a:t>
            </a:r>
            <a:endParaRPr lang="en-GB" sz="2400" dirty="0" smtClean="0"/>
          </a:p>
        </p:txBody>
      </p:sp>
      <p:pic>
        <p:nvPicPr>
          <p:cNvPr id="11266" name="Picture 2" descr="Image result for video game storyboar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62138" y="1052736"/>
            <a:ext cx="3630341" cy="28579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video game moodboar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262138" y="3981964"/>
            <a:ext cx="3630342" cy="268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5864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048673" cy="5570756"/>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780" b="1" dirty="0" smtClean="0"/>
              <a:t>Assets– </a:t>
            </a:r>
            <a:r>
              <a:rPr lang="en-US" sz="1780" dirty="0" smtClean="0"/>
              <a:t>These are objects from images , sounds or videos, that are used with a game and can be interacted with or add to the scenery in the background. For all large games, there is a long series of assets from Mushroom and Bananas in Mario, to barrels and trees in Skyrim. These assets are all created or downloaded and placed inside the game as objects (.</a:t>
            </a:r>
            <a:r>
              <a:rPr lang="en-US" sz="1780" dirty="0" err="1" smtClean="0"/>
              <a:t>obj</a:t>
            </a:r>
            <a:r>
              <a:rPr lang="en-US" sz="1780" dirty="0" smtClean="0"/>
              <a:t>)</a:t>
            </a:r>
          </a:p>
          <a:p>
            <a:pPr marL="355600" indent="-355600">
              <a:buClr>
                <a:srgbClr val="C00000"/>
              </a:buClr>
              <a:buSzPct val="68000"/>
              <a:buFont typeface="Arial" panose="020B0604020202020204" pitchFamily="34" charset="0"/>
              <a:buChar char="►"/>
              <a:tabLst>
                <a:tab pos="722313" algn="l"/>
              </a:tabLst>
            </a:pPr>
            <a:r>
              <a:rPr lang="en-US" sz="1780" dirty="0" smtClean="0"/>
              <a:t>For my game for instance I would have a series of objects in the background of the platform sections that would not be available for use, beds, cupboards, balls, additional toys. They would all still be created as they would change when the character moves around them in 3D. </a:t>
            </a:r>
          </a:p>
          <a:p>
            <a:pPr marL="355600" indent="-355600">
              <a:buClr>
                <a:srgbClr val="C00000"/>
              </a:buClr>
              <a:buSzPct val="68000"/>
              <a:buFont typeface="Arial" panose="020B0604020202020204" pitchFamily="34" charset="0"/>
              <a:buChar char="►"/>
              <a:tabLst>
                <a:tab pos="722313" algn="l"/>
              </a:tabLst>
            </a:pPr>
            <a:r>
              <a:rPr lang="en-US" sz="1780" dirty="0" smtClean="0"/>
              <a:t>These would be placed as inanimate objects within the game, for instance on the roadside in the driving sections.</a:t>
            </a:r>
            <a:endParaRPr lang="en-US" sz="1780" dirty="0"/>
          </a:p>
          <a:p>
            <a:pPr>
              <a:buClr>
                <a:srgbClr val="C00000"/>
              </a:buClr>
              <a:buSzPct val="68000"/>
              <a:tabLst>
                <a:tab pos="722313" algn="l"/>
              </a:tabLst>
            </a:pPr>
            <a:r>
              <a:rPr lang="en-US" sz="1780" b="1" dirty="0" smtClean="0">
                <a:solidFill>
                  <a:srgbClr val="FF0000"/>
                </a:solidFill>
              </a:rPr>
              <a:t>P4.3 – Task 11 –</a:t>
            </a:r>
            <a:r>
              <a:rPr lang="en-US" sz="1780" dirty="0" smtClean="0">
                <a:solidFill>
                  <a:srgbClr val="FF0000"/>
                </a:solidFill>
              </a:rPr>
              <a:t> Create a report that lists, demonstrates and could be included in your assets for the game.</a:t>
            </a:r>
          </a:p>
          <a:p>
            <a:pPr marL="342900" indent="-342900">
              <a:buClr>
                <a:srgbClr val="C00000"/>
              </a:buClr>
              <a:buSzPct val="68000"/>
              <a:buFont typeface="Arial" panose="020B0604020202020204" pitchFamily="34" charset="0"/>
              <a:buChar char="►"/>
              <a:tabLst>
                <a:tab pos="722313" algn="l"/>
              </a:tabLst>
            </a:pPr>
            <a:r>
              <a:rPr lang="en-US" sz="1780" dirty="0" smtClean="0"/>
              <a:t>For this, gather some as examples from </a:t>
            </a:r>
            <a:r>
              <a:rPr lang="en-US" sz="1780" dirty="0" smtClean="0">
                <a:hlinkClick r:id="rId3"/>
              </a:rPr>
              <a:t>here </a:t>
            </a:r>
            <a:r>
              <a:rPr lang="en-US" sz="1780" dirty="0" smtClean="0"/>
              <a:t>and </a:t>
            </a:r>
            <a:r>
              <a:rPr lang="en-US" sz="1780" dirty="0" smtClean="0">
                <a:hlinkClick r:id="rId4"/>
              </a:rPr>
              <a:t>here</a:t>
            </a:r>
            <a:r>
              <a:rPr lang="en-US" sz="1780" dirty="0" smtClean="0"/>
              <a:t>.</a:t>
            </a:r>
            <a:endParaRPr lang="en-US" sz="178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2800" dirty="0" smtClean="0"/>
              <a:t>P4 </a:t>
            </a:r>
            <a:r>
              <a:rPr lang="en-GB" sz="2800" dirty="0" smtClean="0"/>
              <a:t>– </a:t>
            </a:r>
            <a:r>
              <a:rPr lang="en-GB" sz="2800" dirty="0" smtClean="0"/>
              <a:t>Design Production – Pseudocode and Help</a:t>
            </a:r>
            <a:endParaRPr lang="en-GB" sz="2400" dirty="0" smtClean="0"/>
          </a:p>
        </p:txBody>
      </p:sp>
      <p:pic>
        <p:nvPicPr>
          <p:cNvPr id="12290" name="Picture 2" descr="https://cdn1.epicgames.com/ue/product/Screenshot/EnvironmentScreenshot3Final-1920x1080-412ff3c69ac77f41a9b11701975ed6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5202" y="5134118"/>
            <a:ext cx="2647278" cy="148909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cdn1.epicgames.com/ue/product/Screenshot/Store_ZombieVoice_1920-1920x1080-98c19aeb05fd978728de12b53aeef6fa.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172400" y="1124744"/>
            <a:ext cx="750941" cy="134470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d2ujflorbtfzji.cloudfront.net/package-screenshot/12bcf4ca-1556-4ca9-b923-b6e62a6fa9f8_scale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228184" y="2564904"/>
            <a:ext cx="266429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d2ujflorbtfzji.cloudfront.net/package-screenshot/5ff14555-175f-4477-bd05-f7c0673782dd_scal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245201" y="1046342"/>
            <a:ext cx="1726715" cy="78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05737"/>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428" y="1052736"/>
            <a:ext cx="8729042" cy="5632311"/>
          </a:xfrm>
          <a:prstGeom prst="rect">
            <a:avLst/>
          </a:prstGeom>
        </p:spPr>
        <p:txBody>
          <a:bodyPr wrap="square">
            <a:spAutoFit/>
          </a:bodyPr>
          <a:lstStyle/>
          <a:p>
            <a:pPr>
              <a:buClr>
                <a:srgbClr val="C00000"/>
              </a:buClr>
              <a:buSzPct val="68000"/>
              <a:tabLst>
                <a:tab pos="722313" algn="l"/>
              </a:tabLst>
            </a:pPr>
            <a:r>
              <a:rPr lang="en-US" b="1" dirty="0">
                <a:solidFill>
                  <a:srgbClr val="FF0000"/>
                </a:solidFill>
              </a:rPr>
              <a:t>P2.1 – Task 01 – </a:t>
            </a:r>
            <a:r>
              <a:rPr lang="en-US" dirty="0">
                <a:solidFill>
                  <a:srgbClr val="FF0000"/>
                </a:solidFill>
              </a:rPr>
              <a:t>Create a proposal report that outlines the Purpose, type and audience needs for the proposed game.</a:t>
            </a:r>
          </a:p>
          <a:p>
            <a:pPr>
              <a:buClr>
                <a:srgbClr val="C00000"/>
              </a:buClr>
              <a:buSzPct val="68000"/>
              <a:tabLst>
                <a:tab pos="722313" algn="l"/>
              </a:tabLst>
            </a:pPr>
            <a:r>
              <a:rPr lang="en-US" b="1" dirty="0" smtClean="0">
                <a:solidFill>
                  <a:srgbClr val="FF0000"/>
                </a:solidFill>
              </a:rPr>
              <a:t>P2.1 </a:t>
            </a:r>
            <a:r>
              <a:rPr lang="en-US" b="1" dirty="0">
                <a:solidFill>
                  <a:srgbClr val="FF0000"/>
                </a:solidFill>
              </a:rPr>
              <a:t>– Task 02 – </a:t>
            </a:r>
            <a:r>
              <a:rPr lang="en-US" dirty="0">
                <a:solidFill>
                  <a:srgbClr val="FF0000"/>
                </a:solidFill>
              </a:rPr>
              <a:t>Create a proposal report that outlines the Story, Stage and Characters needs for the proposed game.</a:t>
            </a:r>
            <a:endParaRPr lang="en-US" dirty="0"/>
          </a:p>
          <a:p>
            <a:pPr>
              <a:buClr>
                <a:srgbClr val="C00000"/>
              </a:buClr>
              <a:buSzPct val="68000"/>
              <a:tabLst>
                <a:tab pos="722313" algn="l"/>
              </a:tabLst>
            </a:pPr>
            <a:r>
              <a:rPr lang="en-US" b="1" dirty="0" smtClean="0">
                <a:solidFill>
                  <a:srgbClr val="FF0000"/>
                </a:solidFill>
              </a:rPr>
              <a:t>P2.1 </a:t>
            </a:r>
            <a:r>
              <a:rPr lang="en-US" b="1" dirty="0">
                <a:solidFill>
                  <a:srgbClr val="FF0000"/>
                </a:solidFill>
              </a:rPr>
              <a:t>– Task </a:t>
            </a:r>
            <a:r>
              <a:rPr lang="en-US" b="1" dirty="0" smtClean="0">
                <a:solidFill>
                  <a:srgbClr val="FF0000"/>
                </a:solidFill>
              </a:rPr>
              <a:t>03 </a:t>
            </a:r>
            <a:r>
              <a:rPr lang="en-US" b="1" dirty="0">
                <a:solidFill>
                  <a:srgbClr val="FF0000"/>
                </a:solidFill>
              </a:rPr>
              <a:t>– </a:t>
            </a:r>
            <a:r>
              <a:rPr lang="en-US" dirty="0">
                <a:solidFill>
                  <a:srgbClr val="FF0000"/>
                </a:solidFill>
              </a:rPr>
              <a:t>Create a proposal report that outlines the Progression Levels, Scoring and Sound needs for the proposed game.</a:t>
            </a:r>
            <a:endParaRPr lang="en-US" dirty="0"/>
          </a:p>
          <a:p>
            <a:pPr>
              <a:buClr>
                <a:srgbClr val="C00000"/>
              </a:buClr>
              <a:buSzPct val="68000"/>
              <a:tabLst>
                <a:tab pos="722313" algn="l"/>
              </a:tabLst>
            </a:pPr>
            <a:r>
              <a:rPr lang="en-US" b="1" dirty="0" smtClean="0">
                <a:solidFill>
                  <a:srgbClr val="FF0000"/>
                </a:solidFill>
              </a:rPr>
              <a:t>P2.1 </a:t>
            </a:r>
            <a:r>
              <a:rPr lang="en-US" b="1" dirty="0">
                <a:solidFill>
                  <a:srgbClr val="FF0000"/>
                </a:solidFill>
              </a:rPr>
              <a:t>– Task </a:t>
            </a:r>
            <a:r>
              <a:rPr lang="en-US" b="1" dirty="0" smtClean="0">
                <a:solidFill>
                  <a:srgbClr val="FF0000"/>
                </a:solidFill>
              </a:rPr>
              <a:t>04 </a:t>
            </a:r>
            <a:r>
              <a:rPr lang="en-US" b="1" dirty="0">
                <a:solidFill>
                  <a:srgbClr val="FF0000"/>
                </a:solidFill>
              </a:rPr>
              <a:t>– </a:t>
            </a:r>
            <a:r>
              <a:rPr lang="en-US" dirty="0">
                <a:solidFill>
                  <a:srgbClr val="FF0000"/>
                </a:solidFill>
              </a:rPr>
              <a:t>Create a proposal report that outlines the Control Method and Host Platform needs for the proposed game.</a:t>
            </a:r>
            <a:endParaRPr lang="en-US" dirty="0"/>
          </a:p>
          <a:p>
            <a:pPr>
              <a:buClr>
                <a:srgbClr val="C00000"/>
              </a:buClr>
              <a:buSzPct val="68000"/>
              <a:tabLst>
                <a:tab pos="722313" algn="l"/>
              </a:tabLst>
            </a:pPr>
            <a:r>
              <a:rPr lang="en-US" b="1" dirty="0" smtClean="0">
                <a:solidFill>
                  <a:srgbClr val="FF0000"/>
                </a:solidFill>
              </a:rPr>
              <a:t>M1.1 </a:t>
            </a:r>
            <a:r>
              <a:rPr lang="en-US" b="1" dirty="0">
                <a:solidFill>
                  <a:srgbClr val="FF0000"/>
                </a:solidFill>
              </a:rPr>
              <a:t>– Task </a:t>
            </a:r>
            <a:r>
              <a:rPr lang="en-US" b="1" dirty="0" smtClean="0">
                <a:solidFill>
                  <a:srgbClr val="FF0000"/>
                </a:solidFill>
              </a:rPr>
              <a:t>05 </a:t>
            </a:r>
            <a:r>
              <a:rPr lang="en-US" b="1" dirty="0">
                <a:solidFill>
                  <a:srgbClr val="FF0000"/>
                </a:solidFill>
              </a:rPr>
              <a:t>– </a:t>
            </a:r>
            <a:r>
              <a:rPr lang="en-US" dirty="0">
                <a:solidFill>
                  <a:srgbClr val="FF0000"/>
                </a:solidFill>
              </a:rPr>
              <a:t>Create a feedback questionnaire for the client based on the concept proposal.</a:t>
            </a:r>
          </a:p>
          <a:p>
            <a:pPr>
              <a:buClr>
                <a:srgbClr val="C00000"/>
              </a:buClr>
              <a:buSzPct val="68000"/>
              <a:tabLst>
                <a:tab pos="722313" algn="l"/>
              </a:tabLst>
            </a:pPr>
            <a:r>
              <a:rPr lang="en-US" b="1" dirty="0">
                <a:solidFill>
                  <a:srgbClr val="FF0000"/>
                </a:solidFill>
              </a:rPr>
              <a:t>M1.2 – Task </a:t>
            </a:r>
            <a:r>
              <a:rPr lang="en-US" b="1" dirty="0" smtClean="0">
                <a:solidFill>
                  <a:srgbClr val="FF0000"/>
                </a:solidFill>
              </a:rPr>
              <a:t>06 </a:t>
            </a:r>
            <a:r>
              <a:rPr lang="en-US" dirty="0">
                <a:solidFill>
                  <a:srgbClr val="FF0000"/>
                </a:solidFill>
              </a:rPr>
              <a:t>- Gain Feedback from the client on the Concept Specification</a:t>
            </a:r>
          </a:p>
          <a:p>
            <a:pPr>
              <a:buClr>
                <a:srgbClr val="C00000"/>
              </a:buClr>
              <a:buSzPct val="68000"/>
              <a:tabLst>
                <a:tab pos="722313" algn="l"/>
              </a:tabLst>
            </a:pPr>
            <a:r>
              <a:rPr lang="en-US" b="1" dirty="0" smtClean="0">
                <a:solidFill>
                  <a:srgbClr val="FF0000"/>
                </a:solidFill>
              </a:rPr>
              <a:t>P3.1 </a:t>
            </a:r>
            <a:r>
              <a:rPr lang="en-US" b="1" dirty="0">
                <a:solidFill>
                  <a:srgbClr val="FF0000"/>
                </a:solidFill>
              </a:rPr>
              <a:t>– Task </a:t>
            </a:r>
            <a:r>
              <a:rPr lang="en-US" b="1" dirty="0" smtClean="0">
                <a:solidFill>
                  <a:srgbClr val="FF0000"/>
                </a:solidFill>
              </a:rPr>
              <a:t>07 </a:t>
            </a:r>
            <a:r>
              <a:rPr lang="en-US" b="1" dirty="0">
                <a:solidFill>
                  <a:srgbClr val="FF0000"/>
                </a:solidFill>
              </a:rPr>
              <a:t>– </a:t>
            </a:r>
            <a:r>
              <a:rPr lang="en-US" dirty="0">
                <a:solidFill>
                  <a:srgbClr val="FF0000"/>
                </a:solidFill>
              </a:rPr>
              <a:t>Present the concept to the stakeholder</a:t>
            </a:r>
            <a:endParaRPr lang="en-US" dirty="0"/>
          </a:p>
          <a:p>
            <a:pPr>
              <a:buClr>
                <a:srgbClr val="C00000"/>
              </a:buClr>
              <a:buSzPct val="68000"/>
              <a:tabLst>
                <a:tab pos="722313" algn="l"/>
              </a:tabLst>
            </a:pPr>
            <a:r>
              <a:rPr lang="en-US" b="1" dirty="0" smtClean="0">
                <a:solidFill>
                  <a:srgbClr val="FF0000"/>
                </a:solidFill>
              </a:rPr>
              <a:t>P4.1 </a:t>
            </a:r>
            <a:r>
              <a:rPr lang="en-US" b="1" dirty="0">
                <a:solidFill>
                  <a:srgbClr val="FF0000"/>
                </a:solidFill>
              </a:rPr>
              <a:t>– Task </a:t>
            </a:r>
            <a:r>
              <a:rPr lang="en-US" b="1" dirty="0" smtClean="0">
                <a:solidFill>
                  <a:srgbClr val="FF0000"/>
                </a:solidFill>
              </a:rPr>
              <a:t>08 </a:t>
            </a:r>
            <a:r>
              <a:rPr lang="en-US" b="1" dirty="0">
                <a:solidFill>
                  <a:srgbClr val="FF0000"/>
                </a:solidFill>
              </a:rPr>
              <a:t>–</a:t>
            </a:r>
            <a:r>
              <a:rPr lang="en-US" dirty="0">
                <a:solidFill>
                  <a:srgbClr val="FF0000"/>
                </a:solidFill>
              </a:rPr>
              <a:t> Create a report that explains your choice of game development software.</a:t>
            </a:r>
          </a:p>
          <a:p>
            <a:pPr>
              <a:buClr>
                <a:srgbClr val="C00000"/>
              </a:buClr>
              <a:buSzPct val="68000"/>
              <a:tabLst>
                <a:tab pos="722313" algn="l"/>
              </a:tabLst>
            </a:pPr>
            <a:r>
              <a:rPr lang="en-US" b="1" dirty="0">
                <a:solidFill>
                  <a:srgbClr val="FF0000"/>
                </a:solidFill>
              </a:rPr>
              <a:t>P4.2 – Task </a:t>
            </a:r>
            <a:r>
              <a:rPr lang="en-US" b="1" dirty="0" smtClean="0">
                <a:solidFill>
                  <a:srgbClr val="FF0000"/>
                </a:solidFill>
              </a:rPr>
              <a:t>09 </a:t>
            </a:r>
            <a:r>
              <a:rPr lang="en-US" b="1" dirty="0">
                <a:solidFill>
                  <a:srgbClr val="FF0000"/>
                </a:solidFill>
              </a:rPr>
              <a:t>–</a:t>
            </a:r>
            <a:r>
              <a:rPr lang="en-US" dirty="0">
                <a:solidFill>
                  <a:srgbClr val="FF0000"/>
                </a:solidFill>
              </a:rPr>
              <a:t> Create a report that explains your choice of Help features and Pseudocode actions</a:t>
            </a:r>
            <a:r>
              <a:rPr lang="en-US" dirty="0" smtClean="0">
                <a:solidFill>
                  <a:srgbClr val="FF0000"/>
                </a:solidFill>
              </a:rPr>
              <a:t>.</a:t>
            </a:r>
            <a:endParaRPr lang="en-US" dirty="0">
              <a:solidFill>
                <a:srgbClr val="FF0000"/>
              </a:solidFill>
            </a:endParaRPr>
          </a:p>
          <a:p>
            <a:pPr>
              <a:buClr>
                <a:srgbClr val="C00000"/>
              </a:buClr>
              <a:buSzPct val="68000"/>
              <a:tabLst>
                <a:tab pos="722313" algn="l"/>
              </a:tabLst>
            </a:pPr>
            <a:r>
              <a:rPr lang="en-US" b="1" dirty="0" smtClean="0">
                <a:solidFill>
                  <a:srgbClr val="FF0000"/>
                </a:solidFill>
              </a:rPr>
              <a:t>P4.3 </a:t>
            </a:r>
            <a:r>
              <a:rPr lang="en-US" b="1" dirty="0">
                <a:solidFill>
                  <a:srgbClr val="FF0000"/>
                </a:solidFill>
              </a:rPr>
              <a:t>– Task </a:t>
            </a:r>
            <a:r>
              <a:rPr lang="en-US" b="1" dirty="0" smtClean="0">
                <a:solidFill>
                  <a:srgbClr val="FF0000"/>
                </a:solidFill>
              </a:rPr>
              <a:t>10 </a:t>
            </a:r>
            <a:r>
              <a:rPr lang="en-US" b="1" dirty="0">
                <a:solidFill>
                  <a:srgbClr val="FF0000"/>
                </a:solidFill>
              </a:rPr>
              <a:t>–</a:t>
            </a:r>
            <a:r>
              <a:rPr lang="en-US" dirty="0">
                <a:solidFill>
                  <a:srgbClr val="FF0000"/>
                </a:solidFill>
              </a:rPr>
              <a:t> Create a report that showcases your storyboards and mood board for the game.</a:t>
            </a:r>
          </a:p>
          <a:p>
            <a:pPr>
              <a:buClr>
                <a:srgbClr val="C00000"/>
              </a:buClr>
              <a:buSzPct val="68000"/>
              <a:tabLst>
                <a:tab pos="722313" algn="l"/>
              </a:tabLst>
            </a:pPr>
            <a:r>
              <a:rPr lang="en-US" b="1" dirty="0" smtClean="0">
                <a:solidFill>
                  <a:srgbClr val="FF0000"/>
                </a:solidFill>
              </a:rPr>
              <a:t>P4.3 </a:t>
            </a:r>
            <a:r>
              <a:rPr lang="en-US" b="1" dirty="0">
                <a:solidFill>
                  <a:srgbClr val="FF0000"/>
                </a:solidFill>
              </a:rPr>
              <a:t>– Task </a:t>
            </a:r>
            <a:r>
              <a:rPr lang="en-US" b="1" dirty="0" smtClean="0">
                <a:solidFill>
                  <a:srgbClr val="FF0000"/>
                </a:solidFill>
              </a:rPr>
              <a:t>11 </a:t>
            </a:r>
            <a:r>
              <a:rPr lang="en-US" b="1" dirty="0">
                <a:solidFill>
                  <a:srgbClr val="FF0000"/>
                </a:solidFill>
              </a:rPr>
              <a:t>–</a:t>
            </a:r>
            <a:r>
              <a:rPr lang="en-US" dirty="0">
                <a:solidFill>
                  <a:srgbClr val="FF0000"/>
                </a:solidFill>
              </a:rPr>
              <a:t> Create a report that lists, demonstrates and could be included in your assets for the game.</a:t>
            </a:r>
          </a:p>
        </p:txBody>
      </p:sp>
      <p:sp>
        <p:nvSpPr>
          <p:cNvPr id="14" name="Title 2"/>
          <p:cNvSpPr>
            <a:spLocks noGrp="1"/>
          </p:cNvSpPr>
          <p:nvPr>
            <p:ph type="title"/>
          </p:nvPr>
        </p:nvSpPr>
        <p:spPr>
          <a:xfrm>
            <a:off x="35496" y="44624"/>
            <a:ext cx="7992888" cy="548680"/>
          </a:xfrm>
        </p:spPr>
        <p:txBody>
          <a:bodyPr>
            <a:noAutofit/>
          </a:bodyPr>
          <a:lstStyle/>
          <a:p>
            <a:pPr>
              <a:buClr>
                <a:srgbClr val="C00000"/>
              </a:buClr>
            </a:pPr>
            <a:r>
              <a:rPr lang="en-IE" sz="4000" dirty="0" smtClean="0"/>
              <a:t>LO2 </a:t>
            </a:r>
            <a:r>
              <a:rPr lang="en-IE" sz="4000" dirty="0" smtClean="0"/>
              <a:t>– Assessment Criteria</a:t>
            </a:r>
            <a:endParaRPr lang="en-GB" sz="4000" dirty="0"/>
          </a:p>
        </p:txBody>
      </p:sp>
    </p:spTree>
    <p:extLst>
      <p:ext uri="{BB962C8B-B14F-4D97-AF65-F5344CB8AC3E}">
        <p14:creationId xmlns:p14="http://schemas.microsoft.com/office/powerpoint/2010/main" val="279414012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2349354457"/>
              </p:ext>
            </p:extLst>
          </p:nvPr>
        </p:nvGraphicFramePr>
        <p:xfrm>
          <a:off x="251520" y="1052736"/>
          <a:ext cx="8640960" cy="5379720"/>
        </p:xfrm>
        <a:graphic>
          <a:graphicData uri="http://schemas.openxmlformats.org/drawingml/2006/table">
            <a:tbl>
              <a:tblPr firstRow="1" bandRow="1">
                <a:tableStyleId>{B301B821-A1FF-4177-AEE7-76D212191A09}</a:tableStyleId>
              </a:tblPr>
              <a:tblGrid>
                <a:gridCol w="1887941"/>
                <a:gridCol w="2504547"/>
                <a:gridCol w="2016224"/>
                <a:gridCol w="2232248"/>
              </a:tblGrid>
              <a:tr h="202312">
                <a:tc>
                  <a:txBody>
                    <a:bodyPr/>
                    <a:lstStyle/>
                    <a:p>
                      <a:pPr algn="ctr"/>
                      <a:r>
                        <a:rPr lang="en-GB" sz="1350" dirty="0" smtClean="0">
                          <a:latin typeface="Arial" panose="020B0604020202020204" pitchFamily="34" charset="0"/>
                          <a:cs typeface="Arial" panose="020B0604020202020204" pitchFamily="34" charset="0"/>
                        </a:rPr>
                        <a:t>The Learner will</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Pass</a:t>
                      </a:r>
                    </a:p>
                    <a:p>
                      <a:pPr algn="l"/>
                      <a:r>
                        <a:rPr lang="en-US" sz="1350" dirty="0" smtClean="0">
                          <a:latin typeface="Arial" panose="020B0604020202020204" pitchFamily="34" charset="0"/>
                          <a:cs typeface="Arial" panose="020B0604020202020204" pitchFamily="34" charset="0"/>
                        </a:rPr>
                        <a:t>The assessment criteria are the pass</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requirements for</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this unit.</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The learner can:</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Merit</a:t>
                      </a:r>
                    </a:p>
                    <a:p>
                      <a:pPr algn="l"/>
                      <a:r>
                        <a:rPr lang="en-US" sz="1350" dirty="0" smtClean="0">
                          <a:latin typeface="Arial" panose="020B0604020202020204" pitchFamily="34" charset="0"/>
                          <a:cs typeface="Arial" panose="020B0604020202020204" pitchFamily="34" charset="0"/>
                        </a:rPr>
                        <a:t>To achieve a merit the</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evidence must show that, in</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addition to the pass criteria,</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the learner is able to:</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Distinction</a:t>
                      </a:r>
                    </a:p>
                    <a:p>
                      <a:pPr algn="l"/>
                      <a:r>
                        <a:rPr lang="en-US" sz="1350" dirty="0" smtClean="0">
                          <a:latin typeface="Arial" panose="020B0604020202020204" pitchFamily="34" charset="0"/>
                          <a:cs typeface="Arial" panose="020B0604020202020204" pitchFamily="34" charset="0"/>
                        </a:rPr>
                        <a:t>To achieve a distinction the evidence must show that, in addition to the pass and merit criteria, the learner is able to:</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294">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1. Know the fundamentals of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P1: Describe the fundamentals of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rowSpan="3">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2. Be able to generate Game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P2: Outline the game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3">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M1: Justify how the concept meets the purpose and features of the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3">
                  <a:txBody>
                    <a:bodyPr/>
                    <a:lstStyle/>
                    <a:p>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4800">
                <a:tc vMerge="1">
                  <a:txBody>
                    <a:bodyPr/>
                    <a:lstStyle/>
                    <a:p>
                      <a:endParaRPr lang="en-GB"/>
                    </a:p>
                  </a:txBody>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P3: Present the game concept to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stakeholders to obtain feedback</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304800">
                <a:tc vMerge="1">
                  <a:txBody>
                    <a:bodyPr/>
                    <a:lstStyle/>
                    <a:p>
                      <a:endParaRPr lang="en-GB"/>
                    </a:p>
                  </a:txBody>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P4: Produce the design for the game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concept based on feedback</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435808">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3. Be able to create games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from game 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P5: Create the game</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M2: Test the functionality of the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D1: Evaluate the game against the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design specification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4. Be able to recommend</a:t>
                      </a:r>
                    </a:p>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additional features for</a:t>
                      </a:r>
                    </a:p>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P6: Recommend additional features to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improve 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M3: Consider how the additional features would enhance the original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D2: Justify how the game design could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be supported on multi-platforms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153980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LO2 – Learning Outcome</a:t>
            </a:r>
            <a:endParaRPr lang="en-GB" b="1" dirty="0" smtClean="0"/>
          </a:p>
        </p:txBody>
      </p:sp>
      <p:sp>
        <p:nvSpPr>
          <p:cNvPr id="2" name="Rectangle 1"/>
          <p:cNvSpPr/>
          <p:nvPr/>
        </p:nvSpPr>
        <p:spPr>
          <a:xfrm>
            <a:off x="179512" y="1052736"/>
            <a:ext cx="8654642" cy="830997"/>
          </a:xfrm>
          <a:prstGeom prst="rect">
            <a:avLst/>
          </a:prstGeom>
        </p:spPr>
        <p:txBody>
          <a:bodyPr wrap="square">
            <a:spAutoFit/>
          </a:bodyPr>
          <a:lstStyle/>
          <a:p>
            <a:r>
              <a:rPr lang="en-US" sz="1600" b="1" dirty="0"/>
              <a:t>Learning Outcome 2: </a:t>
            </a:r>
            <a:r>
              <a:rPr lang="en-US" sz="1600" dirty="0"/>
              <a:t>Be able to generate game designs </a:t>
            </a:r>
          </a:p>
          <a:p>
            <a:r>
              <a:rPr lang="en-US" sz="1600" dirty="0"/>
              <a:t>Your task is to: present an original game concept to stakeholders and obtain feedback. Using the feedback, create a game design that can be created by a third party. </a:t>
            </a:r>
            <a:endParaRPr lang="en-US" sz="1600" dirty="0" smtClean="0"/>
          </a:p>
        </p:txBody>
      </p:sp>
      <p:graphicFrame>
        <p:nvGraphicFramePr>
          <p:cNvPr id="3" name="Table 2"/>
          <p:cNvGraphicFramePr>
            <a:graphicFrameLocks noGrp="1"/>
          </p:cNvGraphicFramePr>
          <p:nvPr>
            <p:extLst>
              <p:ext uri="{D42A27DB-BD31-4B8C-83A1-F6EECF244321}">
                <p14:modId xmlns:p14="http://schemas.microsoft.com/office/powerpoint/2010/main" val="25334474"/>
              </p:ext>
            </p:extLst>
          </p:nvPr>
        </p:nvGraphicFramePr>
        <p:xfrm>
          <a:off x="251520" y="1914480"/>
          <a:ext cx="8582634" cy="4715369"/>
        </p:xfrm>
        <a:graphic>
          <a:graphicData uri="http://schemas.openxmlformats.org/drawingml/2006/table">
            <a:tbl>
              <a:tblPr firstRow="1" bandRow="1">
                <a:tableStyleId>{5C22544A-7EE6-4342-B048-85BDC9FD1C3A}</a:tableStyleId>
              </a:tblPr>
              <a:tblGrid>
                <a:gridCol w="3888432"/>
                <a:gridCol w="3384376"/>
                <a:gridCol w="1309826"/>
              </a:tblGrid>
              <a:tr h="480298">
                <a:tc>
                  <a:txBody>
                    <a:bodyPr/>
                    <a:lstStyle/>
                    <a:p>
                      <a:r>
                        <a:rPr lang="en-GB" sz="1500" dirty="0" smtClean="0">
                          <a:latin typeface="Arial" panose="020B0604020202020204" pitchFamily="34" charset="0"/>
                          <a:cs typeface="Arial" panose="020B0604020202020204" pitchFamily="34" charset="0"/>
                        </a:rPr>
                        <a:t>Pass</a:t>
                      </a:r>
                      <a:endParaRPr lang="en-GB" sz="15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GB" sz="1500" dirty="0" smtClean="0">
                          <a:latin typeface="Arial" panose="020B0604020202020204" pitchFamily="34" charset="0"/>
                          <a:cs typeface="Arial" panose="020B0604020202020204" pitchFamily="34" charset="0"/>
                        </a:rPr>
                        <a:t>Merit</a:t>
                      </a:r>
                      <a:endParaRPr lang="en-GB" sz="15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GB" sz="1500" dirty="0" smtClean="0">
                          <a:latin typeface="Arial" panose="020B0604020202020204" pitchFamily="34" charset="0"/>
                          <a:cs typeface="Arial" panose="020B0604020202020204" pitchFamily="34" charset="0"/>
                        </a:rPr>
                        <a:t>Distinction</a:t>
                      </a:r>
                      <a:endParaRPr lang="en-GB" sz="15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r>
              <a:tr h="416259">
                <a:tc>
                  <a:txBody>
                    <a:bodyPr/>
                    <a:lstStyle/>
                    <a:p>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P2: Outline the game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500" dirty="0" smtClean="0">
                          <a:latin typeface="Arial" panose="020B0604020202020204" pitchFamily="34" charset="0"/>
                          <a:cs typeface="Arial" panose="020B0604020202020204" pitchFamily="34" charset="0"/>
                        </a:rPr>
                        <a:t>M1: Justify how the concept meets the purpose and features of the game</a:t>
                      </a:r>
                      <a:endParaRPr lang="en-GB"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GB" sz="1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58">
                <a:tc>
                  <a:txBody>
                    <a:bodyPr/>
                    <a:lstStyle/>
                    <a:p>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P3: Present the game concept to stakeholders to obtain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416259">
                <a:tc>
                  <a:txBody>
                    <a:bodyPr/>
                    <a:lstStyle/>
                    <a:p>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P4: Produce the design for the game concept based on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312771">
                <a:tc gridSpan="3">
                  <a:txBody>
                    <a:bodyPr/>
                    <a:lstStyle/>
                    <a:p>
                      <a:r>
                        <a:rPr lang="en-GB" sz="1500" b="1" dirty="0" smtClean="0">
                          <a:latin typeface="Arial" panose="020B0604020202020204" pitchFamily="34" charset="0"/>
                          <a:cs typeface="Arial" panose="020B0604020202020204" pitchFamily="34" charset="0"/>
                        </a:rPr>
                        <a:t>Evidence</a:t>
                      </a:r>
                      <a:endParaRPr lang="en-GB" sz="15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r h="2401492">
                <a:tc gridSpan="3">
                  <a:txBody>
                    <a:bodyPr/>
                    <a:lstStyle/>
                    <a:p>
                      <a:r>
                        <a:rPr kumimoji="0" lang="en-US" sz="1500" b="1" i="0" u="none" strike="noStrike" kern="1200" baseline="0" dirty="0" smtClean="0">
                          <a:solidFill>
                            <a:schemeClr val="dk1"/>
                          </a:solidFill>
                          <a:latin typeface="Arial" panose="020B0604020202020204" pitchFamily="34" charset="0"/>
                          <a:ea typeface="+mn-ea"/>
                          <a:cs typeface="Arial" panose="020B0604020202020204" pitchFamily="34" charset="0"/>
                        </a:rPr>
                        <a:t>A video, a presentation with speaker notes or a formal report. </a:t>
                      </a:r>
                      <a:endPar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kumimoji="0" lang="en-GB" sz="1500" b="0" i="0" u="none" strike="noStrike" kern="1200" baseline="0" dirty="0" smtClean="0">
                          <a:solidFill>
                            <a:schemeClr val="dk1"/>
                          </a:solidFill>
                          <a:latin typeface="Arial" panose="020B0604020202020204" pitchFamily="34" charset="0"/>
                          <a:ea typeface="+mn-ea"/>
                          <a:cs typeface="Arial" panose="020B0604020202020204" pitchFamily="34" charset="0"/>
                        </a:rPr>
                        <a:t>This must include: </a:t>
                      </a:r>
                    </a:p>
                    <a:p>
                      <a:pPr marL="285750" indent="-285750">
                        <a:buFont typeface="Wingdings" panose="05000000000000000000" pitchFamily="2" charset="2"/>
                        <a:buChar char="§"/>
                      </a:pPr>
                      <a:r>
                        <a:rPr kumimoji="0" lang="en-GB" sz="1500" b="0" i="0" u="none" strike="noStrike" kern="1200" baseline="0" dirty="0" smtClean="0">
                          <a:solidFill>
                            <a:schemeClr val="dk1"/>
                          </a:solidFill>
                          <a:latin typeface="Arial" panose="020B0604020202020204" pitchFamily="34" charset="0"/>
                          <a:ea typeface="+mn-ea"/>
                          <a:cs typeface="Arial" panose="020B0604020202020204" pitchFamily="34" charset="0"/>
                        </a:rPr>
                        <a:t>the game concept; </a:t>
                      </a:r>
                    </a:p>
                    <a:p>
                      <a:pPr marL="285750" indent="-285750">
                        <a:buFont typeface="Wingdings" panose="05000000000000000000" pitchFamily="2" charset="2"/>
                        <a:buChar cha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justification of how the concept meets the purpose and features of the game. </a:t>
                      </a:r>
                    </a:p>
                    <a:p>
                      <a:r>
                        <a:rPr kumimoji="0" lang="en-GB" sz="1500" b="1" i="0" u="none" strike="noStrike" kern="1200" baseline="0" dirty="0" smtClean="0">
                          <a:solidFill>
                            <a:schemeClr val="dk1"/>
                          </a:solidFill>
                          <a:latin typeface="Arial" panose="020B0604020202020204" pitchFamily="34" charset="0"/>
                          <a:ea typeface="+mn-ea"/>
                          <a:cs typeface="Arial" panose="020B0604020202020204" pitchFamily="34" charset="0"/>
                        </a:rPr>
                        <a:t>A video, an online survey or a questionnaire. </a:t>
                      </a:r>
                      <a:endParaRPr kumimoji="0" lang="en-GB" sz="15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kumimoji="0" lang="en-GB" sz="1500" b="0" i="0" u="none" strike="noStrike" kern="1200" baseline="0" dirty="0" smtClean="0">
                          <a:solidFill>
                            <a:schemeClr val="dk1"/>
                          </a:solidFill>
                          <a:latin typeface="Arial" panose="020B0604020202020204" pitchFamily="34" charset="0"/>
                          <a:ea typeface="+mn-ea"/>
                          <a:cs typeface="Arial" panose="020B0604020202020204" pitchFamily="34" charset="0"/>
                        </a:rPr>
                        <a:t>This must include: </a:t>
                      </a:r>
                    </a:p>
                    <a:p>
                      <a:pPr marL="285750" indent="-285750">
                        <a:buFont typeface="Wingdings" panose="05000000000000000000" pitchFamily="2" charset="2"/>
                        <a:buChar char="§"/>
                      </a:pPr>
                      <a:r>
                        <a:rPr kumimoji="0" lang="en-GB" sz="1500" b="0" i="0" u="none" strike="noStrike" kern="1200" baseline="0" dirty="0" smtClean="0">
                          <a:solidFill>
                            <a:schemeClr val="dk1"/>
                          </a:solidFill>
                          <a:latin typeface="Arial" panose="020B0604020202020204" pitchFamily="34" charset="0"/>
                          <a:ea typeface="+mn-ea"/>
                          <a:cs typeface="Arial" panose="020B0604020202020204" pitchFamily="34" charset="0"/>
                        </a:rPr>
                        <a:t>feedback from stakeholders. </a:t>
                      </a:r>
                    </a:p>
                    <a:p>
                      <a:r>
                        <a:rPr kumimoji="0" lang="en-US" sz="1500" b="1" i="0" u="none" strike="noStrike" kern="1200" baseline="0" dirty="0" smtClean="0">
                          <a:solidFill>
                            <a:schemeClr val="dk1"/>
                          </a:solidFill>
                          <a:latin typeface="Arial" panose="020B0604020202020204" pitchFamily="34" charset="0"/>
                          <a:ea typeface="+mn-ea"/>
                          <a:cs typeface="Arial" panose="020B0604020202020204" pitchFamily="34" charset="0"/>
                        </a:rPr>
                        <a:t>Storyboards in a report or a prototype. </a:t>
                      </a:r>
                      <a:endPar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kumimoji="0" lang="en-GB" sz="1500" b="0" i="0" u="none" strike="noStrike" kern="1200" baseline="0" dirty="0" smtClean="0">
                          <a:solidFill>
                            <a:schemeClr val="dk1"/>
                          </a:solidFill>
                          <a:latin typeface="Arial" panose="020B0604020202020204" pitchFamily="34" charset="0"/>
                          <a:ea typeface="+mn-ea"/>
                          <a:cs typeface="Arial" panose="020B0604020202020204" pitchFamily="34" charset="0"/>
                        </a:rPr>
                        <a:t>This must include: </a:t>
                      </a:r>
                    </a:p>
                    <a:p>
                      <a:pPr marL="285750" indent="-285750">
                        <a:buFont typeface="Wingdings" panose="05000000000000000000" pitchFamily="2" charset="2"/>
                        <a:buChar cha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a game design based on feedback.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27160670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02088"/>
            <a:ext cx="8712968" cy="5516895"/>
          </a:xfrm>
          <a:prstGeom prst="rect">
            <a:avLst/>
          </a:prstGeom>
        </p:spPr>
        <p:txBody>
          <a:bodyPr wrap="square">
            <a:spAutoFit/>
          </a:bodyPr>
          <a:lstStyle/>
          <a:p>
            <a:pPr marL="1168400" indent="-1168400"/>
            <a:r>
              <a:rPr lang="en-US" sz="2350" b="1" dirty="0" smtClean="0"/>
              <a:t>P2</a:t>
            </a:r>
            <a:r>
              <a:rPr lang="en-US" sz="2350" dirty="0" smtClean="0"/>
              <a:t> - 	Learners </a:t>
            </a:r>
            <a:r>
              <a:rPr lang="en-US" sz="2350" dirty="0"/>
              <a:t>are required to produce an outline of the considerations of the game concept. This can be submitted as a formal report or presentation.</a:t>
            </a:r>
          </a:p>
          <a:p>
            <a:pPr marL="1168400" indent="-1168400"/>
            <a:r>
              <a:rPr lang="en-US" sz="2350" b="1" dirty="0" smtClean="0"/>
              <a:t>P3/M1</a:t>
            </a:r>
            <a:r>
              <a:rPr lang="en-US" sz="2350" dirty="0" smtClean="0"/>
              <a:t> - 	Learners </a:t>
            </a:r>
            <a:r>
              <a:rPr lang="en-US" sz="2350" dirty="0"/>
              <a:t>are required to present the game concept to obtain feedback. The presentation can take any format but must give the stakeholders a </a:t>
            </a:r>
            <a:r>
              <a:rPr lang="en-US" sz="2350" dirty="0" smtClean="0"/>
              <a:t>good overview </a:t>
            </a:r>
            <a:r>
              <a:rPr lang="en-US" sz="2350" dirty="0"/>
              <a:t>of the game content, how it will work and the decision making process behind the game concept. The feedback can be through </a:t>
            </a:r>
            <a:r>
              <a:rPr lang="en-US" sz="2350" dirty="0" smtClean="0"/>
              <a:t>written questionnaires </a:t>
            </a:r>
            <a:r>
              <a:rPr lang="en-US" sz="2350" dirty="0"/>
              <a:t>or verbal. If verbal, there should be some form of audio/video recording.</a:t>
            </a:r>
          </a:p>
          <a:p>
            <a:pPr marL="1168400" indent="-1168400"/>
            <a:r>
              <a:rPr lang="en-US" sz="2350" b="1" dirty="0"/>
              <a:t>P4</a:t>
            </a:r>
            <a:r>
              <a:rPr lang="en-US" sz="2350" dirty="0"/>
              <a:t>: </a:t>
            </a:r>
            <a:r>
              <a:rPr lang="en-US" sz="2350" dirty="0" smtClean="0"/>
              <a:t>	Learners </a:t>
            </a:r>
            <a:r>
              <a:rPr lang="en-US" sz="2350" dirty="0"/>
              <a:t>are required to produce the design for their game concept taking into account the stakeholder feedback. The design should be </a:t>
            </a:r>
            <a:r>
              <a:rPr lang="en-US" sz="2350" dirty="0" smtClean="0"/>
              <a:t>sufficiently detail </a:t>
            </a:r>
            <a:r>
              <a:rPr lang="en-US" sz="2350" dirty="0"/>
              <a:t>to allow a third party to develop the game. The design documentation selected is flexible.</a:t>
            </a:r>
            <a:endParaRPr lang="en-GB" sz="2350" dirty="0" smtClean="0">
              <a:latin typeface="Arial" panose="020B0604020202020204" pitchFamily="34" charset="0"/>
              <a:cs typeface="Arial" panose="020B0604020202020204" pitchFamily="34" charset="0"/>
            </a:endParaRPr>
          </a:p>
        </p:txBody>
      </p:sp>
      <p:sp>
        <p:nvSpPr>
          <p:cNvPr id="6" name="Title 1"/>
          <p:cNvSpPr txBox="1">
            <a:spLocks/>
          </p:cNvSpPr>
          <p:nvPr/>
        </p:nvSpPr>
        <p:spPr>
          <a:xfrm>
            <a:off x="35496" y="0"/>
            <a:ext cx="7704856"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800" dirty="0"/>
              <a:t>Assessment Criterion </a:t>
            </a:r>
            <a:r>
              <a:rPr lang="en-GB" sz="3800" dirty="0" smtClean="0"/>
              <a:t>P2, P3, M1, P4</a:t>
            </a:r>
            <a:endParaRPr lang="en-GB" sz="3800" dirty="0"/>
          </a:p>
        </p:txBody>
      </p:sp>
    </p:spTree>
    <p:extLst>
      <p:ext uri="{BB962C8B-B14F-4D97-AF65-F5344CB8AC3E}">
        <p14:creationId xmlns:p14="http://schemas.microsoft.com/office/powerpoint/2010/main" val="76135505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80700"/>
            <a:ext cx="8712968" cy="5632311"/>
          </a:xfrm>
          <a:prstGeom prst="rect">
            <a:avLst/>
          </a:prstGeom>
        </p:spPr>
        <p:txBody>
          <a:bodyPr wrap="square" numCol="2">
            <a:spAutoFit/>
          </a:bodyPr>
          <a:lstStyle/>
          <a:p>
            <a:r>
              <a:rPr lang="en-GB" sz="2000" dirty="0"/>
              <a:t>2.1 Game concept considerations, i.e.:</a:t>
            </a:r>
          </a:p>
          <a:p>
            <a:pPr marL="342900" indent="-342900">
              <a:buFont typeface="Wingdings" panose="05000000000000000000" pitchFamily="2" charset="2"/>
              <a:buChar char="§"/>
            </a:pPr>
            <a:r>
              <a:rPr lang="en-GB" sz="2000" dirty="0" smtClean="0"/>
              <a:t>purpose</a:t>
            </a:r>
            <a:endParaRPr lang="en-GB" sz="2000" dirty="0"/>
          </a:p>
          <a:p>
            <a:pPr marL="342900" indent="-342900">
              <a:buFont typeface="Wingdings" panose="05000000000000000000" pitchFamily="2" charset="2"/>
              <a:buChar char="§"/>
            </a:pPr>
            <a:r>
              <a:rPr lang="en-GB" sz="2000" dirty="0" smtClean="0"/>
              <a:t>type </a:t>
            </a:r>
            <a:r>
              <a:rPr lang="en-GB" sz="2000" dirty="0"/>
              <a:t>(genre)</a:t>
            </a:r>
          </a:p>
          <a:p>
            <a:pPr marL="342900" indent="-342900">
              <a:buFont typeface="Wingdings" panose="05000000000000000000" pitchFamily="2" charset="2"/>
              <a:buChar char="§"/>
            </a:pPr>
            <a:r>
              <a:rPr lang="en-GB" sz="2000" dirty="0" smtClean="0"/>
              <a:t>audience </a:t>
            </a:r>
            <a:r>
              <a:rPr lang="en-GB" sz="2000" dirty="0"/>
              <a:t>(e.g. demographics)</a:t>
            </a:r>
          </a:p>
          <a:p>
            <a:pPr marL="342900" indent="-342900">
              <a:buFont typeface="Wingdings" panose="05000000000000000000" pitchFamily="2" charset="2"/>
              <a:buChar char="§"/>
            </a:pPr>
            <a:r>
              <a:rPr lang="en-GB" sz="2000" dirty="0" smtClean="0"/>
              <a:t>story</a:t>
            </a:r>
            <a:endParaRPr lang="en-GB" sz="2000" dirty="0"/>
          </a:p>
          <a:p>
            <a:pPr marL="342900" indent="-342900">
              <a:buFont typeface="Wingdings" panose="05000000000000000000" pitchFamily="2" charset="2"/>
              <a:buChar char="§"/>
            </a:pPr>
            <a:r>
              <a:rPr lang="en-GB" sz="2000" dirty="0" smtClean="0"/>
              <a:t>stage</a:t>
            </a:r>
            <a:endParaRPr lang="en-GB" sz="2000" dirty="0"/>
          </a:p>
          <a:p>
            <a:pPr marL="342900" indent="-342900">
              <a:buFont typeface="Wingdings" panose="05000000000000000000" pitchFamily="2" charset="2"/>
              <a:buChar char="§"/>
            </a:pPr>
            <a:r>
              <a:rPr lang="en-GB" sz="2000" dirty="0" smtClean="0"/>
              <a:t>characters</a:t>
            </a:r>
            <a:endParaRPr lang="en-GB" sz="2000" dirty="0"/>
          </a:p>
          <a:p>
            <a:pPr marL="342900" indent="-342900">
              <a:buFont typeface="Wingdings" panose="05000000000000000000" pitchFamily="2" charset="2"/>
              <a:buChar char="§"/>
            </a:pPr>
            <a:r>
              <a:rPr lang="en-GB" sz="2000" dirty="0" smtClean="0"/>
              <a:t>progression/levels</a:t>
            </a:r>
            <a:endParaRPr lang="en-GB" sz="2000" dirty="0"/>
          </a:p>
          <a:p>
            <a:pPr marL="342900" indent="-342900">
              <a:buFont typeface="Wingdings" panose="05000000000000000000" pitchFamily="2" charset="2"/>
              <a:buChar char="§"/>
            </a:pPr>
            <a:r>
              <a:rPr lang="en-GB" sz="2000" dirty="0" smtClean="0"/>
              <a:t>scoring</a:t>
            </a:r>
            <a:endParaRPr lang="en-GB" sz="2000" dirty="0"/>
          </a:p>
          <a:p>
            <a:pPr marL="342900" indent="-342900">
              <a:buFont typeface="Wingdings" panose="05000000000000000000" pitchFamily="2" charset="2"/>
              <a:buChar char="§"/>
            </a:pPr>
            <a:r>
              <a:rPr lang="en-GB" sz="2000" dirty="0" smtClean="0"/>
              <a:t>sound</a:t>
            </a:r>
            <a:endParaRPr lang="en-GB" sz="2000" dirty="0"/>
          </a:p>
          <a:p>
            <a:pPr marL="342900" indent="-342900">
              <a:buFont typeface="Wingdings" panose="05000000000000000000" pitchFamily="2" charset="2"/>
              <a:buChar char="§"/>
            </a:pPr>
            <a:r>
              <a:rPr lang="en-GB" sz="2000" dirty="0" smtClean="0"/>
              <a:t>control </a:t>
            </a:r>
            <a:r>
              <a:rPr lang="en-GB" sz="2000" dirty="0"/>
              <a:t>method</a:t>
            </a:r>
          </a:p>
          <a:p>
            <a:pPr marL="342900" indent="-342900">
              <a:buFont typeface="Wingdings" panose="05000000000000000000" pitchFamily="2" charset="2"/>
              <a:buChar char="§"/>
            </a:pPr>
            <a:r>
              <a:rPr lang="en-GB" sz="2000" dirty="0" smtClean="0"/>
              <a:t>host </a:t>
            </a:r>
            <a:r>
              <a:rPr lang="en-GB" sz="2000" dirty="0"/>
              <a:t>platform</a:t>
            </a:r>
          </a:p>
          <a:p>
            <a:r>
              <a:rPr lang="en-US" sz="2000" dirty="0"/>
              <a:t>2.2 Present game concept, i.e.:</a:t>
            </a:r>
          </a:p>
          <a:p>
            <a:pPr marL="342900" indent="-342900">
              <a:buFont typeface="Wingdings" panose="05000000000000000000" pitchFamily="2" charset="2"/>
              <a:buChar char="§"/>
            </a:pPr>
            <a:r>
              <a:rPr lang="en-GB" sz="2000" dirty="0" smtClean="0"/>
              <a:t>overview </a:t>
            </a:r>
            <a:r>
              <a:rPr lang="en-GB" sz="2000" dirty="0"/>
              <a:t>of concept</a:t>
            </a:r>
          </a:p>
          <a:p>
            <a:pPr marL="342900" indent="-342900">
              <a:buFont typeface="Wingdings" panose="05000000000000000000" pitchFamily="2" charset="2"/>
              <a:buChar char="§"/>
            </a:pPr>
            <a:r>
              <a:rPr lang="en-GB" sz="2000" dirty="0" smtClean="0"/>
              <a:t>visualisation</a:t>
            </a:r>
            <a:endParaRPr lang="en-GB" sz="2000" dirty="0"/>
          </a:p>
          <a:p>
            <a:pPr marL="342900" indent="-342900">
              <a:buFont typeface="Wingdings" panose="05000000000000000000" pitchFamily="2" charset="2"/>
              <a:buChar char="§"/>
            </a:pPr>
            <a:r>
              <a:rPr lang="en-GB" sz="2000" dirty="0" smtClean="0"/>
              <a:t>reasons </a:t>
            </a:r>
            <a:r>
              <a:rPr lang="en-GB" sz="2000" dirty="0"/>
              <a:t>for decisions made</a:t>
            </a:r>
          </a:p>
          <a:p>
            <a:pPr marL="342900" indent="-342900">
              <a:buFont typeface="Wingdings" panose="05000000000000000000" pitchFamily="2" charset="2"/>
              <a:buChar char="§"/>
            </a:pPr>
            <a:r>
              <a:rPr lang="en-GB" sz="2000" dirty="0" smtClean="0"/>
              <a:t>available </a:t>
            </a:r>
            <a:r>
              <a:rPr lang="en-GB" sz="2000" dirty="0"/>
              <a:t>options</a:t>
            </a:r>
          </a:p>
          <a:p>
            <a:pPr marL="342900" indent="-342900">
              <a:buFont typeface="Wingdings" panose="05000000000000000000" pitchFamily="2" charset="2"/>
              <a:buChar char="§"/>
            </a:pPr>
            <a:r>
              <a:rPr lang="en-GB" sz="2000" dirty="0" smtClean="0"/>
              <a:t>viability </a:t>
            </a:r>
            <a:r>
              <a:rPr lang="en-GB" sz="2000" dirty="0"/>
              <a:t>of design</a:t>
            </a:r>
          </a:p>
          <a:p>
            <a:pPr marL="342900" indent="-342900">
              <a:buFont typeface="Wingdings" panose="05000000000000000000" pitchFamily="2" charset="2"/>
              <a:buChar char="§"/>
            </a:pPr>
            <a:r>
              <a:rPr lang="en-GB" sz="2000" dirty="0" smtClean="0"/>
              <a:t>resources </a:t>
            </a:r>
            <a:r>
              <a:rPr lang="en-GB" sz="2000" dirty="0"/>
              <a:t>required</a:t>
            </a:r>
          </a:p>
          <a:p>
            <a:r>
              <a:rPr lang="en-US" sz="2000" dirty="0"/>
              <a:t>2.3 Gather feedback on the game concept, e.g.:</a:t>
            </a:r>
          </a:p>
          <a:p>
            <a:pPr marL="342900" indent="-342900">
              <a:buFont typeface="Wingdings" panose="05000000000000000000" pitchFamily="2" charset="2"/>
              <a:buChar char="§"/>
            </a:pPr>
            <a:r>
              <a:rPr lang="en-GB" sz="2000" dirty="0" smtClean="0"/>
              <a:t>stage</a:t>
            </a:r>
            <a:endParaRPr lang="en-GB" sz="2000" dirty="0"/>
          </a:p>
          <a:p>
            <a:pPr marL="342900" indent="-342900">
              <a:buFont typeface="Wingdings" panose="05000000000000000000" pitchFamily="2" charset="2"/>
              <a:buChar char="§"/>
            </a:pPr>
            <a:r>
              <a:rPr lang="en-GB" sz="2000" dirty="0" smtClean="0"/>
              <a:t>characters</a:t>
            </a:r>
            <a:endParaRPr lang="en-GB" sz="2000" dirty="0"/>
          </a:p>
          <a:p>
            <a:pPr marL="342900" indent="-342900">
              <a:buFont typeface="Wingdings" panose="05000000000000000000" pitchFamily="2" charset="2"/>
              <a:buChar char="§"/>
            </a:pPr>
            <a:r>
              <a:rPr lang="en-GB" sz="2000" dirty="0" smtClean="0"/>
              <a:t>progression</a:t>
            </a:r>
            <a:endParaRPr lang="en-GB" sz="2000" dirty="0"/>
          </a:p>
          <a:p>
            <a:pPr marL="342900" indent="-342900">
              <a:buFont typeface="Wingdings" panose="05000000000000000000" pitchFamily="2" charset="2"/>
              <a:buChar char="§"/>
            </a:pPr>
            <a:r>
              <a:rPr lang="en-GB" sz="2000" dirty="0" smtClean="0"/>
              <a:t>scoring</a:t>
            </a:r>
            <a:endParaRPr lang="en-GB" sz="2000" dirty="0"/>
          </a:p>
          <a:p>
            <a:pPr marL="342900" indent="-342900">
              <a:buFont typeface="Wingdings" panose="05000000000000000000" pitchFamily="2" charset="2"/>
              <a:buChar char="§"/>
            </a:pPr>
            <a:r>
              <a:rPr lang="en-GB" sz="2000" dirty="0" smtClean="0"/>
              <a:t>fun</a:t>
            </a:r>
            <a:endParaRPr lang="en-GB" sz="2000" dirty="0"/>
          </a:p>
          <a:p>
            <a:pPr marL="342900" indent="-342900">
              <a:buFont typeface="Wingdings" panose="05000000000000000000" pitchFamily="2" charset="2"/>
              <a:buChar char="§"/>
            </a:pPr>
            <a:r>
              <a:rPr lang="en-GB" sz="2000" dirty="0" smtClean="0"/>
              <a:t>suitability </a:t>
            </a:r>
            <a:r>
              <a:rPr lang="en-GB" sz="2000" dirty="0"/>
              <a:t>for target audience</a:t>
            </a:r>
          </a:p>
          <a:p>
            <a:r>
              <a:rPr lang="en-US" sz="2000" dirty="0"/>
              <a:t>2.4 Create the game design, i.e.:</a:t>
            </a:r>
          </a:p>
          <a:p>
            <a:pPr marL="342900" indent="-342900">
              <a:buFont typeface="Wingdings" panose="05000000000000000000" pitchFamily="2" charset="2"/>
              <a:buChar char="§"/>
            </a:pPr>
            <a:r>
              <a:rPr lang="en-US" sz="2000" dirty="0" smtClean="0"/>
              <a:t>choice </a:t>
            </a:r>
            <a:r>
              <a:rPr lang="en-US" sz="2000" dirty="0"/>
              <a:t>of software for game development</a:t>
            </a:r>
          </a:p>
          <a:p>
            <a:pPr marL="342900" indent="-342900">
              <a:buFont typeface="Wingdings" panose="05000000000000000000" pitchFamily="2" charset="2"/>
              <a:buChar char="§"/>
            </a:pPr>
            <a:r>
              <a:rPr lang="en-GB" sz="2000" dirty="0" smtClean="0"/>
              <a:t>pseudocode</a:t>
            </a:r>
            <a:endParaRPr lang="en-GB" sz="2000" dirty="0"/>
          </a:p>
          <a:p>
            <a:pPr marL="342900" indent="-342900">
              <a:buFont typeface="Wingdings" panose="05000000000000000000" pitchFamily="2" charset="2"/>
              <a:buChar char="§"/>
            </a:pPr>
            <a:r>
              <a:rPr lang="en-GB" sz="2000" dirty="0" smtClean="0"/>
              <a:t>storyboard</a:t>
            </a:r>
            <a:endParaRPr lang="en-GB" sz="2000" dirty="0"/>
          </a:p>
          <a:p>
            <a:pPr marL="342900" indent="-342900">
              <a:buFont typeface="Wingdings" panose="05000000000000000000" pitchFamily="2" charset="2"/>
              <a:buChar char="§"/>
            </a:pPr>
            <a:r>
              <a:rPr lang="en-GB" sz="2000" dirty="0" smtClean="0"/>
              <a:t>mood </a:t>
            </a:r>
            <a:r>
              <a:rPr lang="en-GB" sz="2000" dirty="0"/>
              <a:t>board</a:t>
            </a:r>
          </a:p>
          <a:p>
            <a:pPr marL="342900" indent="-342900">
              <a:buFont typeface="Wingdings" panose="05000000000000000000" pitchFamily="2" charset="2"/>
              <a:buChar char="§"/>
            </a:pPr>
            <a:r>
              <a:rPr lang="en-GB" sz="2000" dirty="0" smtClean="0"/>
              <a:t>help</a:t>
            </a:r>
            <a:endParaRPr lang="en-GB" sz="2000" dirty="0"/>
          </a:p>
          <a:p>
            <a:pPr marL="342900" indent="-342900">
              <a:buFont typeface="Wingdings" panose="05000000000000000000" pitchFamily="2" charset="2"/>
              <a:buChar char="§"/>
            </a:pPr>
            <a:r>
              <a:rPr lang="en-GB" sz="2000" dirty="0" smtClean="0"/>
              <a:t>assets</a:t>
            </a:r>
            <a:endParaRPr lang="en-US"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dirty="0" smtClean="0"/>
              <a:t>LO1 - Assessment Criterion</a:t>
            </a:r>
            <a:endParaRPr lang="en-GB" sz="4000" dirty="0" smtClean="0"/>
          </a:p>
        </p:txBody>
      </p:sp>
    </p:spTree>
    <p:extLst>
      <p:ext uri="{BB962C8B-B14F-4D97-AF65-F5344CB8AC3E}">
        <p14:creationId xmlns:p14="http://schemas.microsoft.com/office/powerpoint/2010/main" val="48068008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6341"/>
            <a:ext cx="8712968" cy="5647700"/>
          </a:xfrm>
          <a:prstGeom prst="rect">
            <a:avLst/>
          </a:prstGeom>
        </p:spPr>
        <p:txBody>
          <a:bodyPr wrap="square">
            <a:spAutoFit/>
          </a:bodyPr>
          <a:lstStyle/>
          <a:p>
            <a:r>
              <a:rPr lang="en-GB" sz="1900" b="1" dirty="0"/>
              <a:t>Progress Game Hut </a:t>
            </a:r>
            <a:endParaRPr lang="en-GB" sz="1900" dirty="0" smtClean="0"/>
          </a:p>
          <a:p>
            <a:r>
              <a:rPr lang="en-GB" sz="1900" b="1" dirty="0" smtClean="0"/>
              <a:t>Part </a:t>
            </a:r>
            <a:r>
              <a:rPr lang="en-GB" sz="1900" b="1" dirty="0"/>
              <a:t>A </a:t>
            </a:r>
          </a:p>
          <a:p>
            <a:pPr marL="285750" indent="-285750">
              <a:buClr>
                <a:srgbClr val="C00000"/>
              </a:buClr>
              <a:buSzPct val="68000"/>
              <a:buFont typeface="Arial" panose="020B0604020202020204" pitchFamily="34" charset="0"/>
              <a:buChar char="►"/>
            </a:pPr>
            <a:r>
              <a:rPr lang="en-US" sz="1900" dirty="0"/>
              <a:t>You are a junior game designer at Progress Game Hut. To gain a promotion as a fully endorsed game designer your manager, Harry has asked you to explain to the rest of the game design team the fundamental concepts of game design. </a:t>
            </a:r>
          </a:p>
          <a:p>
            <a:r>
              <a:rPr lang="en-GB" sz="1900" b="1" dirty="0"/>
              <a:t>Part B </a:t>
            </a:r>
          </a:p>
          <a:p>
            <a:r>
              <a:rPr lang="en-US" sz="1900" b="1" dirty="0"/>
              <a:t>Design, create, test and evaluate a game. </a:t>
            </a:r>
          </a:p>
          <a:p>
            <a:pPr marL="285750" indent="-285750">
              <a:buClr>
                <a:srgbClr val="C00000"/>
              </a:buClr>
              <a:buSzPct val="68000"/>
              <a:buFont typeface="Arial" panose="020B0604020202020204" pitchFamily="34" charset="0"/>
              <a:buChar char="►"/>
            </a:pPr>
            <a:r>
              <a:rPr lang="en-US" sz="1900" dirty="0"/>
              <a:t>You have now been allocated a new assignment. Harry wants Progress Game Hut to release a new gaming concept for each blockbuster movie as they are released throughout the year. </a:t>
            </a:r>
            <a:endParaRPr lang="en-US" sz="1900" dirty="0" smtClean="0"/>
          </a:p>
          <a:p>
            <a:pPr marL="285750" indent="-285750">
              <a:buClr>
                <a:srgbClr val="C00000"/>
              </a:buClr>
              <a:buSzPct val="68000"/>
              <a:buFont typeface="Arial" panose="020B0604020202020204" pitchFamily="34" charset="0"/>
              <a:buChar char="►"/>
            </a:pPr>
            <a:r>
              <a:rPr lang="en-US" sz="1900" dirty="0" smtClean="0"/>
              <a:t>Your </a:t>
            </a:r>
            <a:r>
              <a:rPr lang="en-US" sz="1900" dirty="0"/>
              <a:t>brief is to choose a film from future movie releases and design a game to promote the movie. You could choose a concept linked to a franchise e.g. ‘007’, ‘Star Wars’, ‘Toy Story’, ‘Despicable Me’ or a completely new blockbuster. </a:t>
            </a:r>
            <a:endParaRPr lang="en-US" sz="1900" dirty="0" smtClean="0"/>
          </a:p>
          <a:p>
            <a:pPr marL="285750" indent="-285750">
              <a:buClr>
                <a:srgbClr val="C00000"/>
              </a:buClr>
              <a:buSzPct val="68000"/>
              <a:buFont typeface="Arial" panose="020B0604020202020204" pitchFamily="34" charset="0"/>
              <a:buChar char="►"/>
            </a:pPr>
            <a:r>
              <a:rPr lang="en-US" sz="1900" dirty="0" smtClean="0"/>
              <a:t>The </a:t>
            </a:r>
            <a:r>
              <a:rPr lang="en-US" sz="1900" dirty="0"/>
              <a:t>aim of the game is to promote the new film through entertainment and cliff hangers. Harry aims to release the games at the same time as the blockbuster hits the cinema’s. </a:t>
            </a:r>
            <a:endParaRPr lang="en-US" sz="1900" dirty="0" smtClean="0"/>
          </a:p>
          <a:p>
            <a:pPr marL="285750" indent="-285750">
              <a:buClr>
                <a:srgbClr val="C00000"/>
              </a:buClr>
              <a:buSzPct val="68000"/>
              <a:buFont typeface="Arial" panose="020B0604020202020204" pitchFamily="34" charset="0"/>
              <a:buChar char="►"/>
            </a:pPr>
            <a:r>
              <a:rPr lang="en-US" sz="1900" dirty="0" smtClean="0"/>
              <a:t>He </a:t>
            </a:r>
            <a:r>
              <a:rPr lang="en-US" sz="1900" dirty="0"/>
              <a:t>has asked you to think carefully about the target audience. </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Unit 15 – Scenario – Progress Game Hut</a:t>
            </a:r>
            <a:endParaRPr lang="en-GB" sz="3200" dirty="0" smtClean="0"/>
          </a:p>
        </p:txBody>
      </p:sp>
    </p:spTree>
    <p:extLst>
      <p:ext uri="{BB962C8B-B14F-4D97-AF65-F5344CB8AC3E}">
        <p14:creationId xmlns:p14="http://schemas.microsoft.com/office/powerpoint/2010/main" val="224853820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586145"/>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700" dirty="0" smtClean="0"/>
              <a:t>For P2 you have to producer a game concept proposal that </a:t>
            </a:r>
            <a:br>
              <a:rPr lang="en-US" sz="1700" dirty="0" smtClean="0"/>
            </a:br>
            <a:r>
              <a:rPr lang="en-US" sz="1700" dirty="0" smtClean="0"/>
              <a:t>covers all the following considerations:</a:t>
            </a:r>
            <a:endParaRPr lang="en-US" sz="1700" dirty="0"/>
          </a:p>
          <a:p>
            <a:pPr marL="812800" lvl="1" indent="-355600">
              <a:buClr>
                <a:srgbClr val="C00000"/>
              </a:buClr>
              <a:buSzPct val="68000"/>
              <a:buFont typeface="Arial" panose="020B0604020202020204" pitchFamily="34" charset="0"/>
              <a:buChar char="►"/>
              <a:tabLst>
                <a:tab pos="722313" algn="l"/>
              </a:tabLst>
            </a:pPr>
            <a:r>
              <a:rPr lang="en-US" sz="1700" dirty="0"/>
              <a:t>purpose</a:t>
            </a:r>
          </a:p>
          <a:p>
            <a:pPr marL="812800" lvl="1" indent="-355600">
              <a:buClr>
                <a:srgbClr val="C00000"/>
              </a:buClr>
              <a:buSzPct val="68000"/>
              <a:buFont typeface="Arial" panose="020B0604020202020204" pitchFamily="34" charset="0"/>
              <a:buChar char="►"/>
              <a:tabLst>
                <a:tab pos="722313" algn="l"/>
              </a:tabLst>
            </a:pPr>
            <a:r>
              <a:rPr lang="en-US" sz="1700" dirty="0"/>
              <a:t>type (genre)</a:t>
            </a:r>
          </a:p>
          <a:p>
            <a:pPr marL="812800" lvl="1" indent="-355600">
              <a:buClr>
                <a:srgbClr val="C00000"/>
              </a:buClr>
              <a:buSzPct val="68000"/>
              <a:buFont typeface="Arial" panose="020B0604020202020204" pitchFamily="34" charset="0"/>
              <a:buChar char="►"/>
              <a:tabLst>
                <a:tab pos="722313" algn="l"/>
              </a:tabLst>
            </a:pPr>
            <a:r>
              <a:rPr lang="en-US" sz="1700" dirty="0"/>
              <a:t>audience (e.g. demographics)</a:t>
            </a:r>
          </a:p>
          <a:p>
            <a:pPr marL="812800" lvl="1" indent="-355600">
              <a:buClr>
                <a:srgbClr val="C00000"/>
              </a:buClr>
              <a:buSzPct val="68000"/>
              <a:buFont typeface="Arial" panose="020B0604020202020204" pitchFamily="34" charset="0"/>
              <a:buChar char="►"/>
              <a:tabLst>
                <a:tab pos="722313" algn="l"/>
              </a:tabLst>
            </a:pPr>
            <a:r>
              <a:rPr lang="en-US" sz="1700" dirty="0"/>
              <a:t>story</a:t>
            </a:r>
          </a:p>
          <a:p>
            <a:pPr marL="812800" lvl="1" indent="-355600">
              <a:buClr>
                <a:srgbClr val="C00000"/>
              </a:buClr>
              <a:buSzPct val="68000"/>
              <a:buFont typeface="Arial" panose="020B0604020202020204" pitchFamily="34" charset="0"/>
              <a:buChar char="►"/>
              <a:tabLst>
                <a:tab pos="722313" algn="l"/>
              </a:tabLst>
            </a:pPr>
            <a:r>
              <a:rPr lang="en-US" sz="1700" dirty="0"/>
              <a:t>stage</a:t>
            </a:r>
          </a:p>
          <a:p>
            <a:pPr marL="812800" lvl="1" indent="-355600">
              <a:buClr>
                <a:srgbClr val="C00000"/>
              </a:buClr>
              <a:buSzPct val="68000"/>
              <a:buFont typeface="Arial" panose="020B0604020202020204" pitchFamily="34" charset="0"/>
              <a:buChar char="►"/>
              <a:tabLst>
                <a:tab pos="722313" algn="l"/>
              </a:tabLst>
            </a:pPr>
            <a:r>
              <a:rPr lang="en-US" sz="1700" dirty="0"/>
              <a:t>characters</a:t>
            </a:r>
          </a:p>
          <a:p>
            <a:pPr marL="812800" lvl="1" indent="-355600">
              <a:buClr>
                <a:srgbClr val="C00000"/>
              </a:buClr>
              <a:buSzPct val="68000"/>
              <a:buFont typeface="Arial" panose="020B0604020202020204" pitchFamily="34" charset="0"/>
              <a:buChar char="►"/>
              <a:tabLst>
                <a:tab pos="722313" algn="l"/>
              </a:tabLst>
            </a:pPr>
            <a:r>
              <a:rPr lang="en-US" sz="1700" dirty="0"/>
              <a:t>progression/levels</a:t>
            </a:r>
          </a:p>
          <a:p>
            <a:pPr marL="812800" lvl="1" indent="-355600">
              <a:buClr>
                <a:srgbClr val="C00000"/>
              </a:buClr>
              <a:buSzPct val="68000"/>
              <a:buFont typeface="Arial" panose="020B0604020202020204" pitchFamily="34" charset="0"/>
              <a:buChar char="►"/>
              <a:tabLst>
                <a:tab pos="722313" algn="l"/>
              </a:tabLst>
            </a:pPr>
            <a:r>
              <a:rPr lang="en-US" sz="1700" dirty="0"/>
              <a:t>scoring</a:t>
            </a:r>
          </a:p>
          <a:p>
            <a:pPr marL="812800" lvl="1" indent="-355600">
              <a:buClr>
                <a:srgbClr val="C00000"/>
              </a:buClr>
              <a:buSzPct val="68000"/>
              <a:buFont typeface="Arial" panose="020B0604020202020204" pitchFamily="34" charset="0"/>
              <a:buChar char="►"/>
              <a:tabLst>
                <a:tab pos="722313" algn="l"/>
              </a:tabLst>
            </a:pPr>
            <a:r>
              <a:rPr lang="en-US" sz="1700" dirty="0"/>
              <a:t>sound</a:t>
            </a:r>
          </a:p>
          <a:p>
            <a:pPr marL="812800" lvl="1" indent="-355600">
              <a:buClr>
                <a:srgbClr val="C00000"/>
              </a:buClr>
              <a:buSzPct val="68000"/>
              <a:buFont typeface="Arial" panose="020B0604020202020204" pitchFamily="34" charset="0"/>
              <a:buChar char="►"/>
              <a:tabLst>
                <a:tab pos="722313" algn="l"/>
              </a:tabLst>
            </a:pPr>
            <a:r>
              <a:rPr lang="en-US" sz="1700" dirty="0"/>
              <a:t>control method</a:t>
            </a:r>
          </a:p>
          <a:p>
            <a:pPr marL="812800" lvl="1" indent="-355600">
              <a:buClr>
                <a:srgbClr val="C00000"/>
              </a:buClr>
              <a:buSzPct val="68000"/>
              <a:buFont typeface="Arial" panose="020B0604020202020204" pitchFamily="34" charset="0"/>
              <a:buChar char="►"/>
              <a:tabLst>
                <a:tab pos="722313" algn="l"/>
              </a:tabLst>
            </a:pPr>
            <a:r>
              <a:rPr lang="en-US" sz="1700" dirty="0"/>
              <a:t>host </a:t>
            </a:r>
            <a:r>
              <a:rPr lang="en-US" sz="1700" dirty="0" smtClean="0"/>
              <a:t>platform</a:t>
            </a:r>
          </a:p>
          <a:p>
            <a:pPr marL="355600" indent="-355600">
              <a:buClr>
                <a:srgbClr val="C00000"/>
              </a:buClr>
              <a:buSzPct val="68000"/>
              <a:buFont typeface="Arial" panose="020B0604020202020204" pitchFamily="34" charset="0"/>
              <a:buChar char="►"/>
              <a:tabLst>
                <a:tab pos="722313" algn="l"/>
              </a:tabLst>
            </a:pPr>
            <a:r>
              <a:rPr lang="en-US" sz="1700" dirty="0" smtClean="0"/>
              <a:t>First you need to research an upcoming film that has not yet been released, one that should or could have a game based on it. For the sake of discussion, I will focus on Toy Story 4, due to be released in late 2019.</a:t>
            </a:r>
          </a:p>
          <a:p>
            <a:pPr marL="355600" indent="-355600">
              <a:buClr>
                <a:srgbClr val="C00000"/>
              </a:buClr>
              <a:buSzPct val="68000"/>
              <a:buFont typeface="Arial" panose="020B0604020202020204" pitchFamily="34" charset="0"/>
              <a:buChar char="►"/>
              <a:tabLst>
                <a:tab pos="722313" algn="l"/>
              </a:tabLst>
            </a:pPr>
            <a:r>
              <a:rPr lang="en-US" sz="1700" dirty="0" smtClean="0"/>
              <a:t>For each of the client criteria I will need to use this film as my example. As the film seems like an adventure with quests to complete, things to find and the characters being small, a 3D platform game would seem the most appropriate format. As the film is aimed at children, my target audience will be 7-12. As the film will be huge, I will be aiming at cross console tablet market.</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P2.1 </a:t>
            </a:r>
            <a:r>
              <a:rPr lang="en-GB" sz="3600" dirty="0" smtClean="0"/>
              <a:t>– </a:t>
            </a:r>
            <a:r>
              <a:rPr lang="en-GB" sz="3600" dirty="0" smtClean="0"/>
              <a:t>Game Concept Outline</a:t>
            </a:r>
            <a:endParaRPr lang="en-GB" sz="3200" dirty="0" smtClean="0"/>
          </a:p>
        </p:txBody>
      </p:sp>
      <p:pic>
        <p:nvPicPr>
          <p:cNvPr id="2050" name="Picture 2" descr="Toy Story 4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982" y="1064293"/>
            <a:ext cx="2290497" cy="337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0943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552729" cy="5586145"/>
          </a:xfrm>
          <a:prstGeom prst="rect">
            <a:avLst/>
          </a:prstGeom>
        </p:spPr>
        <p:txBody>
          <a:bodyPr wrap="square">
            <a:spAutoFit/>
          </a:bodyPr>
          <a:lstStyle/>
          <a:p>
            <a:pPr>
              <a:buClr>
                <a:srgbClr val="C00000"/>
              </a:buClr>
              <a:buSzPct val="68000"/>
              <a:tabLst>
                <a:tab pos="722313" algn="l"/>
              </a:tabLst>
            </a:pPr>
            <a:r>
              <a:rPr lang="en-US" sz="1700" b="1" dirty="0">
                <a:solidFill>
                  <a:srgbClr val="FF0000"/>
                </a:solidFill>
              </a:rPr>
              <a:t>P2.1 – Task 01 – </a:t>
            </a:r>
            <a:r>
              <a:rPr lang="en-US" sz="1700" dirty="0">
                <a:solidFill>
                  <a:srgbClr val="FF0000"/>
                </a:solidFill>
              </a:rPr>
              <a:t>Create a proposal report that outlines the Purpose, type and audience needs for the proposed game.</a:t>
            </a:r>
          </a:p>
          <a:p>
            <a:pPr marL="268288" indent="-268288">
              <a:buClr>
                <a:srgbClr val="C00000"/>
              </a:buClr>
              <a:buSzPct val="68000"/>
              <a:buFont typeface="Arial" panose="020B0604020202020204" pitchFamily="34" charset="0"/>
              <a:buChar char="►"/>
              <a:tabLst>
                <a:tab pos="722313" algn="l"/>
              </a:tabLst>
            </a:pPr>
            <a:r>
              <a:rPr lang="en-US" sz="1700" b="1" dirty="0" smtClean="0"/>
              <a:t>Purpose</a:t>
            </a:r>
            <a:r>
              <a:rPr lang="en-US" sz="1700" dirty="0" smtClean="0"/>
              <a:t> – The aim of the game will be to progress through the scene stages of the film by achieving each scene task. The character will use the abilities of the other Toy Story Characters to achieve these level tasks before progressing to the next scene stage. Each time the character needs to achieve the level task, open the way to the next level, not get caught being a toy.</a:t>
            </a:r>
            <a:endParaRPr lang="en-US" sz="1700" dirty="0"/>
          </a:p>
          <a:p>
            <a:pPr marL="268288" indent="-268288">
              <a:buClr>
                <a:srgbClr val="C00000"/>
              </a:buClr>
              <a:buSzPct val="68000"/>
              <a:buFont typeface="Arial" panose="020B0604020202020204" pitchFamily="34" charset="0"/>
              <a:buChar char="►"/>
              <a:tabLst>
                <a:tab pos="722313" algn="l"/>
              </a:tabLst>
            </a:pPr>
            <a:r>
              <a:rPr lang="en-US" sz="1700" b="1" dirty="0" smtClean="0"/>
              <a:t>Type</a:t>
            </a:r>
            <a:r>
              <a:rPr lang="en-US" sz="1700" dirty="0" smtClean="0"/>
              <a:t> </a:t>
            </a:r>
            <a:r>
              <a:rPr lang="en-US" sz="1700" dirty="0"/>
              <a:t>(genre</a:t>
            </a:r>
            <a:r>
              <a:rPr lang="en-US" sz="1700" dirty="0" smtClean="0"/>
              <a:t>) – The game will be a range of genres, starting with platform for the interior house scenes, driving for the exterior outdoor scenes. As the character is small, this will involve a small character in a big world, large furniture, giant cars, humans etc.</a:t>
            </a:r>
            <a:endParaRPr lang="en-US" sz="1700" dirty="0"/>
          </a:p>
          <a:p>
            <a:pPr marL="268288" indent="-268288">
              <a:buClr>
                <a:srgbClr val="C00000"/>
              </a:buClr>
              <a:buSzPct val="68000"/>
              <a:buFont typeface="Arial" panose="020B0604020202020204" pitchFamily="34" charset="0"/>
              <a:buChar char="►"/>
              <a:tabLst>
                <a:tab pos="722313" algn="l"/>
              </a:tabLst>
            </a:pPr>
            <a:r>
              <a:rPr lang="en-US" sz="1700" b="1" dirty="0" smtClean="0"/>
              <a:t>Audience</a:t>
            </a:r>
            <a:r>
              <a:rPr lang="en-US" sz="1700" dirty="0" smtClean="0"/>
              <a:t> </a:t>
            </a:r>
            <a:r>
              <a:rPr lang="en-US" sz="1700" dirty="0"/>
              <a:t>(e.g. demographics</a:t>
            </a:r>
            <a:r>
              <a:rPr lang="en-US" sz="1700" dirty="0" smtClean="0"/>
              <a:t>) - The game should be aimed at children between 7 and 12 due to the bright colours, the design of the characters, the age range of the toys referred to in the film. Due to this, the scenes should be short, and the difficulty set to a low level in order to progress. A lot f repetition will be involved so three should be some degree of object interaction and variety each time played.</a:t>
            </a:r>
            <a:endParaRPr lang="en-US" sz="170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P2.1 </a:t>
            </a:r>
            <a:r>
              <a:rPr lang="en-GB" sz="3600" dirty="0" smtClean="0"/>
              <a:t>– </a:t>
            </a:r>
            <a:r>
              <a:rPr lang="en-GB" sz="3600" dirty="0" smtClean="0"/>
              <a:t>Game Concept Outline</a:t>
            </a:r>
            <a:endParaRPr lang="en-GB" sz="3200" dirty="0" smtClean="0"/>
          </a:p>
        </p:txBody>
      </p:sp>
      <p:pic>
        <p:nvPicPr>
          <p:cNvPr id="3074" name="Picture 2" descr="Image result for toy story game ps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32241" y="3945376"/>
            <a:ext cx="2160240" cy="14114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y story game ps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367" y="5459755"/>
            <a:ext cx="2148641" cy="12096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965804"/>
            <a:ext cx="2165993" cy="189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0069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408713" cy="5521512"/>
          </a:xfrm>
          <a:prstGeom prst="rect">
            <a:avLst/>
          </a:prstGeom>
        </p:spPr>
        <p:txBody>
          <a:bodyPr wrap="square">
            <a:spAutoFit/>
          </a:bodyPr>
          <a:lstStyle/>
          <a:p>
            <a:pPr>
              <a:buClr>
                <a:srgbClr val="C00000"/>
              </a:buClr>
              <a:buSzPct val="68000"/>
              <a:tabLst>
                <a:tab pos="722313" algn="l"/>
              </a:tabLst>
            </a:pPr>
            <a:r>
              <a:rPr lang="en-US" sz="1680" b="1" dirty="0">
                <a:solidFill>
                  <a:srgbClr val="FF0000"/>
                </a:solidFill>
              </a:rPr>
              <a:t>P2.1 – Task </a:t>
            </a:r>
            <a:r>
              <a:rPr lang="en-US" sz="1680" b="1" dirty="0" smtClean="0">
                <a:solidFill>
                  <a:srgbClr val="FF0000"/>
                </a:solidFill>
              </a:rPr>
              <a:t>02 </a:t>
            </a:r>
            <a:r>
              <a:rPr lang="en-US" sz="1680" b="1" dirty="0">
                <a:solidFill>
                  <a:srgbClr val="FF0000"/>
                </a:solidFill>
              </a:rPr>
              <a:t>– </a:t>
            </a:r>
            <a:r>
              <a:rPr lang="en-US" sz="1680" dirty="0">
                <a:solidFill>
                  <a:srgbClr val="FF0000"/>
                </a:solidFill>
              </a:rPr>
              <a:t>Create a proposal report that outlines the </a:t>
            </a:r>
            <a:r>
              <a:rPr lang="en-US" sz="1680" dirty="0" smtClean="0">
                <a:solidFill>
                  <a:srgbClr val="FF0000"/>
                </a:solidFill>
              </a:rPr>
              <a:t>Story, Stage </a:t>
            </a:r>
            <a:r>
              <a:rPr lang="en-US" sz="1680" dirty="0">
                <a:solidFill>
                  <a:srgbClr val="FF0000"/>
                </a:solidFill>
              </a:rPr>
              <a:t>and </a:t>
            </a:r>
            <a:r>
              <a:rPr lang="en-US" sz="1680" dirty="0" smtClean="0">
                <a:solidFill>
                  <a:srgbClr val="FF0000"/>
                </a:solidFill>
              </a:rPr>
              <a:t>Characters </a:t>
            </a:r>
            <a:r>
              <a:rPr lang="en-US" sz="1680" dirty="0">
                <a:solidFill>
                  <a:srgbClr val="FF0000"/>
                </a:solidFill>
              </a:rPr>
              <a:t>needs for the proposed game</a:t>
            </a:r>
            <a:r>
              <a:rPr lang="en-US" sz="1680" dirty="0" smtClean="0">
                <a:solidFill>
                  <a:srgbClr val="FF0000"/>
                </a:solidFill>
              </a:rPr>
              <a:t>.</a:t>
            </a:r>
            <a:endParaRPr lang="en-US" sz="1680" dirty="0" smtClean="0"/>
          </a:p>
          <a:p>
            <a:pPr marL="268288" indent="-268288">
              <a:buClr>
                <a:srgbClr val="C00000"/>
              </a:buClr>
              <a:buSzPct val="68000"/>
              <a:buFont typeface="Arial" panose="020B0604020202020204" pitchFamily="34" charset="0"/>
              <a:buChar char="►"/>
              <a:tabLst>
                <a:tab pos="722313" algn="l"/>
              </a:tabLst>
            </a:pPr>
            <a:r>
              <a:rPr lang="en-US" sz="1680" b="1" dirty="0" smtClean="0"/>
              <a:t>Story</a:t>
            </a:r>
            <a:r>
              <a:rPr lang="en-US" sz="1680" dirty="0" smtClean="0"/>
              <a:t> – It will be something </a:t>
            </a:r>
            <a:r>
              <a:rPr lang="en-US" sz="1680" dirty="0"/>
              <a:t>of a love story focusing on the characters of Woody and Bo Beep. A comment is made in Toy Story 3 that Bo was either lost or given away somewhere between the second and third films, so the plot will </a:t>
            </a:r>
            <a:r>
              <a:rPr lang="en-US" sz="1680" dirty="0" smtClean="0"/>
              <a:t>be </a:t>
            </a:r>
            <a:r>
              <a:rPr lang="en-US" sz="1680" dirty="0"/>
              <a:t>focused on Woody’s attempts to reunite with his old flame. </a:t>
            </a:r>
            <a:r>
              <a:rPr lang="en-US" sz="1680" dirty="0" smtClean="0"/>
              <a:t>This will involve sheep, adventuring and an evil character, Old MacDonald.</a:t>
            </a:r>
            <a:endParaRPr lang="en-US" sz="1680" dirty="0"/>
          </a:p>
          <a:p>
            <a:pPr marL="268288" indent="-268288">
              <a:buClr>
                <a:srgbClr val="C00000"/>
              </a:buClr>
              <a:buSzPct val="68000"/>
              <a:buFont typeface="Arial" panose="020B0604020202020204" pitchFamily="34" charset="0"/>
              <a:buChar char="►"/>
              <a:tabLst>
                <a:tab pos="722313" algn="l"/>
              </a:tabLst>
            </a:pPr>
            <a:r>
              <a:rPr lang="en-US" sz="1680" b="1" dirty="0" smtClean="0"/>
              <a:t>Stage</a:t>
            </a:r>
            <a:r>
              <a:rPr lang="en-US" sz="1680" dirty="0" smtClean="0"/>
              <a:t> – The levels will be spread out over the home, a town scene, a farm yard, different countries as the plot develops on who bought Bo Peep after the yard sale and a series of cultural toy shops and foreign toy characters from good to bad.</a:t>
            </a:r>
            <a:endParaRPr lang="en-US" sz="1680" dirty="0"/>
          </a:p>
          <a:p>
            <a:pPr marL="268288" indent="-268288">
              <a:buClr>
                <a:srgbClr val="C00000"/>
              </a:buClr>
              <a:buSzPct val="68000"/>
              <a:buFont typeface="Arial" panose="020B0604020202020204" pitchFamily="34" charset="0"/>
              <a:buChar char="►"/>
              <a:tabLst>
                <a:tab pos="722313" algn="l"/>
              </a:tabLst>
            </a:pPr>
            <a:r>
              <a:rPr lang="en-US" sz="1680" b="1" dirty="0" smtClean="0"/>
              <a:t>Characters</a:t>
            </a:r>
            <a:r>
              <a:rPr lang="en-US" sz="1680" dirty="0" smtClean="0"/>
              <a:t> – The two main characters will be Woody and Buzz but the other toy story characters will be included preferably as character selections at the beginning of each level, each with their own attributes, flying, stretching, falling to pieces, in group and for strength.</a:t>
            </a:r>
          </a:p>
          <a:p>
            <a:pPr marL="268288" indent="-268288">
              <a:buClr>
                <a:srgbClr val="C00000"/>
              </a:buClr>
              <a:buSzPct val="68000"/>
              <a:buFont typeface="Arial" panose="020B0604020202020204" pitchFamily="34" charset="0"/>
              <a:buChar char="►"/>
              <a:tabLst>
                <a:tab pos="722313" algn="l"/>
              </a:tabLst>
            </a:pPr>
            <a:r>
              <a:rPr lang="en-US" sz="1680" dirty="0" smtClean="0"/>
              <a:t>New characters will have to be introduced as plot followers and bad guys in order to increase the salability of the game overseas.</a:t>
            </a:r>
            <a:endParaRPr lang="en-US" sz="168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P2.1 </a:t>
            </a:r>
            <a:r>
              <a:rPr lang="en-GB" sz="3600" dirty="0" smtClean="0"/>
              <a:t>– </a:t>
            </a:r>
            <a:r>
              <a:rPr lang="en-GB" sz="3600" dirty="0" smtClean="0"/>
              <a:t>Game Concept Outline</a:t>
            </a:r>
            <a:endParaRPr lang="en-GB" sz="3200" dirty="0" smtClean="0"/>
          </a:p>
        </p:txBody>
      </p:sp>
      <p:pic>
        <p:nvPicPr>
          <p:cNvPr id="4098" name="Picture 2" descr="Toy Story's Woody and Bo Pee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588223" y="2420888"/>
            <a:ext cx="2295687"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y Story 3 st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072345"/>
            <a:ext cx="2295687" cy="1291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oy story character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588223" y="3645024"/>
            <a:ext cx="2300983" cy="14513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famous chinese television toy characte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588223" y="5168380"/>
            <a:ext cx="2295687" cy="147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18854"/>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6DD945F-B7B0-4691-A0D0-E2EAD6DA23B3}">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Enderoth</Template>
  <TotalTime>74276</TotalTime>
  <Words>2819</Words>
  <Application>Microsoft Office PowerPoint</Application>
  <PresentationFormat>On-screen Show (4:3)</PresentationFormat>
  <Paragraphs>214</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Lucida Sans Unicode</vt:lpstr>
      <vt:lpstr>Verdana</vt:lpstr>
      <vt:lpstr>Wingdings</vt:lpstr>
      <vt:lpstr>Wingdings 2</vt:lpstr>
      <vt:lpstr>Wingdings 3</vt:lpstr>
      <vt:lpstr>Enderoth</vt:lpstr>
      <vt:lpstr>PowerPoint Presentation</vt:lpstr>
      <vt:lpstr>Assessment Criteria</vt:lpstr>
      <vt:lpstr>LO2 – 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LO2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 Know the common components of computer systems</dc:title>
  <dc:subject>eBusiness</dc:subject>
  <dc:creator>Enderoth</dc:creator>
  <cp:lastModifiedBy>Stephen Rafferty</cp:lastModifiedBy>
  <cp:revision>2055</cp:revision>
  <cp:lastPrinted>2014-01-22T18:25:48Z</cp:lastPrinted>
  <dcterms:created xsi:type="dcterms:W3CDTF">2008-03-12T11:01:44Z</dcterms:created>
  <dcterms:modified xsi:type="dcterms:W3CDTF">2018-07-13T18:36:36Z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